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comments/modernComment_7BBF5833_E855211E.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BBF582C_7916BD30.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comments/modernComment_7BBF56CE_FAE02A9C.xml" ContentType="application/vnd.ms-powerpoint.comments+xml"/>
  <Override PartName="/ppt/notesSlides/notesSlide10.xml" ContentType="application/vnd.openxmlformats-officedocument.presentationml.notesSlide+xml"/>
  <Override PartName="/ppt/comments/modernComment_7BBF5832_72B077DC.xml" ContentType="application/vnd.ms-powerpoint.comments+xml"/>
  <Override PartName="/ppt/tags/tag2.xml" ContentType="application/vnd.openxmlformats-officedocument.presentationml.tags+xml"/>
  <Override PartName="/ppt/notesSlides/notesSlide11.xml" ContentType="application/vnd.openxmlformats-officedocument.presentationml.notesSlide+xml"/>
  <Override PartName="/ppt/comments/modernComment_7BBF5831_90A4E7C0.xml" ContentType="application/vnd.ms-powerpoint.comments+xml"/>
  <Override PartName="/ppt/notesSlides/notesSlide12.xml" ContentType="application/vnd.openxmlformats-officedocument.presentationml.notesSlide+xml"/>
  <Override PartName="/ppt/comments/modernComment_7BBF555C_1D4579CB.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 id="2147483909" r:id="rId9"/>
  </p:sldMasterIdLst>
  <p:notesMasterIdLst>
    <p:notesMasterId r:id="rId37"/>
  </p:notesMasterIdLst>
  <p:sldIdLst>
    <p:sldId id="2076137761" r:id="rId10"/>
    <p:sldId id="2076137772" r:id="rId11"/>
    <p:sldId id="2076137773" r:id="rId12"/>
    <p:sldId id="259" r:id="rId13"/>
    <p:sldId id="2076136817" r:id="rId14"/>
    <p:sldId id="2076137523" r:id="rId15"/>
    <p:sldId id="399" r:id="rId16"/>
    <p:sldId id="2076137516" r:id="rId17"/>
    <p:sldId id="2076137166" r:id="rId18"/>
    <p:sldId id="2076137522" r:id="rId19"/>
    <p:sldId id="2076137189" r:id="rId20"/>
    <p:sldId id="2076137521" r:id="rId21"/>
    <p:sldId id="2076136796" r:id="rId22"/>
    <p:sldId id="2076137517" r:id="rId23"/>
    <p:sldId id="2076137518" r:id="rId24"/>
    <p:sldId id="2076137519" r:id="rId25"/>
    <p:sldId id="2076137520" r:id="rId26"/>
    <p:sldId id="2076137769" r:id="rId27"/>
    <p:sldId id="2076137513" r:id="rId28"/>
    <p:sldId id="2076136795" r:id="rId29"/>
    <p:sldId id="2076136799" r:id="rId30"/>
    <p:sldId id="2076137770" r:id="rId31"/>
    <p:sldId id="2076137514" r:id="rId32"/>
    <p:sldId id="2076137504" r:id="rId33"/>
    <p:sldId id="2076137167" r:id="rId34"/>
    <p:sldId id="2076137771" r:id="rId35"/>
    <p:sldId id="207613753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74772" autoAdjust="0"/>
  </p:normalViewPr>
  <p:slideViewPr>
    <p:cSldViewPr snapToGrid="0">
      <p:cViewPr varScale="1">
        <p:scale>
          <a:sx n="61" d="100"/>
          <a:sy n="61" d="100"/>
        </p:scale>
        <p:origin x="67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736960-32DC-9AA2-6D1D-8EB30983C23E}"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US"/>
          <a:t>[@Philippe Brissaud] - We should use no-code somewhere here as well.</a:t>
        </a:r>
      </a:p>
    </p188:txBody>
  </p188:cm>
</p188:cmLst>
</file>

<file path=ppt/comments/modernComment_7BBF56CE_FAE02A9C.xml><?xml version="1.0" encoding="utf-8"?>
<p188:cmLst xmlns:a="http://schemas.openxmlformats.org/drawingml/2006/main" xmlns:r="http://schemas.openxmlformats.org/officeDocument/2006/relationships" xmlns:p188="http://schemas.microsoft.com/office/powerpoint/2018/8/main">
  <p188:cm id="{85726020-F753-4DFD-B262-B7DBCA7D04DD}" authorId="{00736960-32DC-9AA2-6D1D-8EB30983C23E}" status="resolved" created="2019-11-05T13:30:56.966" complete="100000">
    <pc:sldMkLst xmlns:pc="http://schemas.microsoft.com/office/powerpoint/2013/main/command">
      <pc:docMk/>
      <pc:sldMk cId="4208994972" sldId="2076137166"/>
    </pc:sldMkLst>
    <p188:txBody>
      <a:bodyPr/>
      <a:lstStyle/>
      <a:p>
        <a:r>
          <a:rPr lang="en-US"/>
          <a:t>[@Philippe Brissaud] - This needs to be the same as slide #3</a:t>
        </a:r>
      </a:p>
    </p188:txBody>
  </p188:cm>
</p188:cmLst>
</file>

<file path=ppt/comments/modernComment_7BBF582C_7916BD30.xml><?xml version="1.0" encoding="utf-8"?>
<p188:cmLst xmlns:a="http://schemas.openxmlformats.org/drawingml/2006/main" xmlns:r="http://schemas.openxmlformats.org/officeDocument/2006/relationships" xmlns:p188="http://schemas.microsoft.com/office/powerpoint/2018/8/main">
  <p188:cm id="{67188E97-F84C-43F1-B377-0407FEC43BE6}" authorId="{00736960-32DC-9AA2-6D1D-8EB30983C23E}" status="resolved" created="2019-11-05T13:39:02.005"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Consider using "gap in understanding" or "friction"</a:t>
        </a:r>
      </a:p>
    </p188:txBody>
  </p188:cm>
  <p188:cm id="{3D7BDFDF-43EC-4377-AFDD-8374C0723A29}" authorId="{00736960-32DC-9AA2-6D1D-8EB30983C23E}" status="resolved" created="2019-11-05T13:41:45.943"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Don't like how this is phrased .. suggest using a positive tone (stating the desired outcome)..
"Bots must seamlessly connect and leverage all backend systems and services to provide personalized experiences"</a:t>
        </a:r>
      </a:p>
    </p188:txBody>
  </p188:cm>
  <p188:cm id="{59AA9DED-7251-4A90-A0F1-D06EEB68554E}" authorId="{00736960-32DC-9AA2-6D1D-8EB30983C23E}" status="resolved" created="2019-11-05T14:06:23.482"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Talk about content updates are hard.</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736960-32DC-9AA2-6D1D-8EB30983C23E}" created="2019-11-05T13:24:10.758">
    <pc:sldMkLst xmlns:pc="http://schemas.microsoft.com/office/powerpoint/2013/main/command">
      <pc:docMk/>
      <pc:sldMk cId="3925738724" sldId="2076137470"/>
    </pc:sldMkLst>
    <p188:replyLst>
      <p188:reply id="{8D024CA4-8E27-4036-8CA4-4C92962434C2}" authorId="{00736960-32DC-9AA2-6D1D-8EB30983C23E}"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US"/>
          <a:t>[@Philippe Brissaud] - This should roughly follow the 3 acts.</a:t>
        </a:r>
      </a:p>
    </p188:txBody>
  </p188:cm>
  <p188:cm id="{2FFAFA51-7943-44F3-B282-0EABD46AE0E4}" authorId="{00736960-32DC-9AA2-6D1D-8EB30983C23E}" status="resolved" created="2019-11-07T04:08:06.896">
    <pc:sldMkLst xmlns:pc="http://schemas.microsoft.com/office/powerpoint/2013/main/command">
      <pc:docMk/>
      <pc:sldMk cId="2426726336" sldId="2076137521"/>
    </pc:sldMkLst>
    <p188:replyLst>
      <p188:reply id="{77B8780B-FCDA-4699-90D6-4C36D2AA137C}" authorId="{84DC5844-E5B7-2474-2176-EC54CF0FF595}" created="2019-11-07T04:11:16.608">
        <p188:txBody>
          <a:bodyPr/>
          <a:lstStyle/>
          <a:p>
            <a:r>
              <a:rPr lang="en-US"/>
              <a:t>Still working through the deck.</a:t>
            </a:r>
          </a:p>
        </p188:txBody>
      </p188:reply>
    </p188:replyLst>
    <p188:txBody>
      <a:bodyPr/>
      <a:lstStyle/>
      <a:p>
        <a:r>
          <a:rPr lang="en-US"/>
          <a:t>[@Philippe Brissaud] - This isn't aligned with the demo categories. Can you please fix it?</a:t>
        </a:r>
      </a:p>
    </p188:txBody>
  </p188:cm>
</p188:cmLst>
</file>

<file path=ppt/comments/modernComment_7BBF5832_72B077DC.xml><?xml version="1.0" encoding="utf-8"?>
<p188:cmLst xmlns:a="http://schemas.openxmlformats.org/drawingml/2006/main" xmlns:r="http://schemas.openxmlformats.org/officeDocument/2006/relationships" xmlns:p188="http://schemas.microsoft.com/office/powerpoint/2018/8/main">
  <p188:cm id="{F6CB57C2-257B-4DA4-A432-BE4DE1FDBBF6}" authorId="{29BF26FA-686B-9AF1-9F6A-883999E12463}" status="closed" created="2019-07-03T19:41:08.143" complete="100000">
    <pc:sldMkLst xmlns:pc="http://schemas.microsoft.com/office/powerpoint/2013/main/command">
      <pc:docMk/>
      <pc:sldMk cId="1638203154" sldId="2076136489"/>
    </pc:sldMkLst>
    <p188:pos x="0" y="0"/>
    <p188:txBody>
      <a:bodyPr/>
      <a:lstStyle/>
      <a:p>
        <a:r>
          <a:rPr lang="en-US"/>
          <a:t>Missing Azure here?</a:t>
        </a:r>
      </a:p>
    </p188:txBody>
  </p188:cm>
  <p188:cm id="{9BCE1AF7-F7FF-4701-B0F8-EDB08F476379}" authorId="{02F78137-4635-F75D-871C-943EB6B0759F}" status="resolved" created="2019-10-22T14:08:59.827" complete="100000">
    <pc:sldMkLst xmlns:pc="http://schemas.microsoft.com/office/powerpoint/2013/main/command">
      <pc:docMk/>
      <pc:sldMk cId="4136421044" sldId="2076137116"/>
    </pc:sldMkLst>
    <p188:txBody>
      <a:bodyPr/>
      <a:lstStyle/>
      <a:p>
        <a:r>
          <a:rPr lang="en-US"/>
          <a:t>See comment on slide 3</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736960-32DC-9AA2-6D1D-8EB30983C23E}"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US"/>
          <a:t>[@Philippe Brissaud]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no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rgbClr val="7030A0"/>
        </a:solidFill>
        <a:ln>
          <a:solidFill>
            <a:schemeClr val="bg1">
              <a:lumMod val="65000"/>
            </a:schemeClr>
          </a:solidFill>
        </a:ln>
      </dgm:spPr>
      <dgm:t>
        <a:bodyPr/>
        <a:lstStyle/>
        <a:p>
          <a:r>
            <a:rPr lang="en-AU" sz="1100" dirty="0"/>
            <a:t>Day 3– Part I</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chemeClr val="bg1">
              <a:lumMod val="65000"/>
            </a:schemeClr>
          </a:solidFill>
        </a:ln>
      </dgm:spPr>
      <dgm:t>
        <a:bodyPr/>
        <a:lstStyle/>
        <a:p>
          <a:r>
            <a:rPr lang="en-AU" sz="1100" dirty="0"/>
            <a:t>Day 3 – Part II</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4– Part I</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4– Part II</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5– Part I</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 Part II</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3B86F1-672D-4C00-8B05-A2E0148F397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9D0FE6A-8631-4617-99D3-432D5D1BFECF}">
      <dgm:prSet phldrT="[Text]"/>
      <dgm:spPr/>
      <dgm:t>
        <a:bodyPr/>
        <a:lstStyle/>
        <a:p>
          <a:r>
            <a:rPr lang="en-US"/>
            <a:t> </a:t>
          </a:r>
        </a:p>
      </dgm:t>
    </dgm:pt>
    <dgm:pt modelId="{FAAE1BEF-6075-4385-A4FF-4674D2B380C2}" type="parTrans" cxnId="{129C6107-BC19-42F9-B4CE-E9BBF6343285}">
      <dgm:prSet/>
      <dgm:spPr/>
      <dgm:t>
        <a:bodyPr/>
        <a:lstStyle/>
        <a:p>
          <a:endParaRPr lang="en-US"/>
        </a:p>
      </dgm:t>
    </dgm:pt>
    <dgm:pt modelId="{0D6A1090-693F-4D5C-BA89-E982DE705BA4}" type="sibTrans" cxnId="{129C6107-BC19-42F9-B4CE-E9BBF6343285}">
      <dgm:prSet/>
      <dgm:spPr/>
      <dgm:t>
        <a:bodyPr/>
        <a:lstStyle/>
        <a:p>
          <a:endParaRPr lang="en-US"/>
        </a:p>
      </dgm:t>
    </dgm:pt>
    <dgm:pt modelId="{1320E45B-555D-4421-BDDF-FE0471C88AC5}">
      <dgm:prSet phldrT="[Text]" phldr="1"/>
      <dgm:spPr/>
      <dgm:t>
        <a:bodyPr/>
        <a:lstStyle/>
        <a:p>
          <a:endParaRPr lang="en-US"/>
        </a:p>
      </dgm:t>
    </dgm:pt>
    <dgm:pt modelId="{E560D0C4-F736-4E81-B2EE-112FE2165470}" type="parTrans" cxnId="{0F298BDE-B9FA-4ECF-B0EB-DC8D2FC311BB}">
      <dgm:prSet/>
      <dgm:spPr/>
      <dgm:t>
        <a:bodyPr/>
        <a:lstStyle/>
        <a:p>
          <a:endParaRPr lang="en-US"/>
        </a:p>
      </dgm:t>
    </dgm:pt>
    <dgm:pt modelId="{7C70429D-002C-4988-B9AE-40D3691B052A}" type="sibTrans" cxnId="{0F298BDE-B9FA-4ECF-B0EB-DC8D2FC311BB}">
      <dgm:prSet/>
      <dgm:spPr/>
      <dgm:t>
        <a:bodyPr/>
        <a:lstStyle/>
        <a:p>
          <a:endParaRPr lang="en-US"/>
        </a:p>
      </dgm:t>
    </dgm:pt>
    <dgm:pt modelId="{05A3EFBB-1D6D-478D-B8BF-36F7A0173203}">
      <dgm:prSet phldrT="[Text]"/>
      <dgm:spPr/>
      <dgm:t>
        <a:bodyPr/>
        <a:lstStyle/>
        <a:p>
          <a:r>
            <a:rPr lang="en-US"/>
            <a:t> </a:t>
          </a:r>
        </a:p>
      </dgm:t>
    </dgm:pt>
    <dgm:pt modelId="{E417AB19-89CB-4350-96A4-BF47114567B3}" type="parTrans" cxnId="{1261AF6B-1113-4FD4-B575-300B64EB939C}">
      <dgm:prSet/>
      <dgm:spPr/>
      <dgm:t>
        <a:bodyPr/>
        <a:lstStyle/>
        <a:p>
          <a:endParaRPr lang="en-US"/>
        </a:p>
      </dgm:t>
    </dgm:pt>
    <dgm:pt modelId="{2FE64B8D-E7DB-45B8-8F04-412EE418A92C}" type="sibTrans" cxnId="{1261AF6B-1113-4FD4-B575-300B64EB939C}">
      <dgm:prSet/>
      <dgm:spPr/>
      <dgm:t>
        <a:bodyPr/>
        <a:lstStyle/>
        <a:p>
          <a:endParaRPr lang="en-US"/>
        </a:p>
      </dgm:t>
    </dgm:pt>
    <dgm:pt modelId="{ED9769E5-BC31-4080-AF0A-352A1747CD52}">
      <dgm:prSet phldrT="[Text]" phldr="1"/>
      <dgm:spPr/>
      <dgm:t>
        <a:bodyPr/>
        <a:lstStyle/>
        <a:p>
          <a:endParaRPr lang="en-US"/>
        </a:p>
      </dgm:t>
    </dgm:pt>
    <dgm:pt modelId="{7608946E-9522-415A-9657-34CAC0CBA95C}" type="parTrans" cxnId="{1875D5B1-4C37-4B3D-A0CF-D72CCCAA3952}">
      <dgm:prSet/>
      <dgm:spPr/>
      <dgm:t>
        <a:bodyPr/>
        <a:lstStyle/>
        <a:p>
          <a:endParaRPr lang="en-US"/>
        </a:p>
      </dgm:t>
    </dgm:pt>
    <dgm:pt modelId="{57826FFE-5655-4D66-B467-B6CAFC11706E}" type="sibTrans" cxnId="{1875D5B1-4C37-4B3D-A0CF-D72CCCAA3952}">
      <dgm:prSet/>
      <dgm:spPr/>
      <dgm:t>
        <a:bodyPr/>
        <a:lstStyle/>
        <a:p>
          <a:endParaRPr lang="en-US"/>
        </a:p>
      </dgm:t>
    </dgm:pt>
    <dgm:pt modelId="{5678F77A-2F16-4CA1-83D0-49DCDF12E6E5}">
      <dgm:prSet phldrT="[Text]"/>
      <dgm:spPr/>
      <dgm:t>
        <a:bodyPr/>
        <a:lstStyle/>
        <a:p>
          <a:r>
            <a:rPr lang="en-US"/>
            <a:t> </a:t>
          </a:r>
        </a:p>
      </dgm:t>
    </dgm:pt>
    <dgm:pt modelId="{37A2EE9D-0979-465D-8442-22FBCF172E2C}" type="parTrans" cxnId="{4653E7C2-D476-426A-A8B2-10642DEA68E3}">
      <dgm:prSet/>
      <dgm:spPr/>
      <dgm:t>
        <a:bodyPr/>
        <a:lstStyle/>
        <a:p>
          <a:endParaRPr lang="en-US"/>
        </a:p>
      </dgm:t>
    </dgm:pt>
    <dgm:pt modelId="{9EF3158C-299A-4776-85EE-388EC4E5E3E7}" type="sibTrans" cxnId="{4653E7C2-D476-426A-A8B2-10642DEA68E3}">
      <dgm:prSet/>
      <dgm:spPr/>
      <dgm:t>
        <a:bodyPr/>
        <a:lstStyle/>
        <a:p>
          <a:endParaRPr lang="en-US"/>
        </a:p>
      </dgm:t>
    </dgm:pt>
    <dgm:pt modelId="{4A14A3F6-D4F7-4D43-8B45-111FBCE06E0C}">
      <dgm:prSet phldrT="[Text]" phldr="1"/>
      <dgm:spPr/>
      <dgm:t>
        <a:bodyPr/>
        <a:lstStyle/>
        <a:p>
          <a:endParaRPr lang="en-US"/>
        </a:p>
      </dgm:t>
    </dgm:pt>
    <dgm:pt modelId="{402185CF-8E07-48DA-B0AF-38626C5BF980}" type="parTrans" cxnId="{5251E55D-FACB-4400-966A-655D6BB70469}">
      <dgm:prSet/>
      <dgm:spPr/>
      <dgm:t>
        <a:bodyPr/>
        <a:lstStyle/>
        <a:p>
          <a:endParaRPr lang="en-US"/>
        </a:p>
      </dgm:t>
    </dgm:pt>
    <dgm:pt modelId="{EAE83F9B-1E7A-44F7-8579-3AD12867E43A}" type="sibTrans" cxnId="{5251E55D-FACB-4400-966A-655D6BB70469}">
      <dgm:prSet/>
      <dgm:spPr/>
      <dgm:t>
        <a:bodyPr/>
        <a:lstStyle/>
        <a:p>
          <a:endParaRPr lang="en-US"/>
        </a:p>
      </dgm:t>
    </dgm:pt>
    <dgm:pt modelId="{163DE8B7-04AB-4965-9E8D-94D7BDE16441}" type="pres">
      <dgm:prSet presAssocID="{073B86F1-672D-4C00-8B05-A2E0148F397B}" presName="Name0" presStyleCnt="0">
        <dgm:presLayoutVars>
          <dgm:chMax/>
          <dgm:chPref/>
          <dgm:dir/>
          <dgm:animLvl val="lvl"/>
        </dgm:presLayoutVars>
      </dgm:prSet>
      <dgm:spPr/>
    </dgm:pt>
    <dgm:pt modelId="{C86B790C-68D9-4B0D-A372-B40C0318EEE0}" type="pres">
      <dgm:prSet presAssocID="{79D0FE6A-8631-4617-99D3-432D5D1BFECF}" presName="composite" presStyleCnt="0"/>
      <dgm:spPr/>
    </dgm:pt>
    <dgm:pt modelId="{F562FF5F-4CB5-4156-AB4A-9AD102D9E410}" type="pres">
      <dgm:prSet presAssocID="{79D0FE6A-8631-4617-99D3-432D5D1BFECF}" presName="Parent1" presStyleLbl="node1" presStyleIdx="0" presStyleCnt="6">
        <dgm:presLayoutVars>
          <dgm:chMax val="1"/>
          <dgm:chPref val="1"/>
          <dgm:bulletEnabled val="1"/>
        </dgm:presLayoutVars>
      </dgm:prSet>
      <dgm:spPr/>
    </dgm:pt>
    <dgm:pt modelId="{9DD42A24-5779-48B0-BA9D-7C0A1F099BBF}" type="pres">
      <dgm:prSet presAssocID="{79D0FE6A-8631-4617-99D3-432D5D1BFECF}" presName="Childtext1" presStyleLbl="revTx" presStyleIdx="0" presStyleCnt="3">
        <dgm:presLayoutVars>
          <dgm:chMax val="0"/>
          <dgm:chPref val="0"/>
          <dgm:bulletEnabled val="1"/>
        </dgm:presLayoutVars>
      </dgm:prSet>
      <dgm:spPr/>
    </dgm:pt>
    <dgm:pt modelId="{F49AEEFB-AA2B-46B1-A7A9-DAEA848C8E29}" type="pres">
      <dgm:prSet presAssocID="{79D0FE6A-8631-4617-99D3-432D5D1BFECF}" presName="BalanceSpacing" presStyleCnt="0"/>
      <dgm:spPr/>
    </dgm:pt>
    <dgm:pt modelId="{1ADAB952-9AB7-4228-9572-A6E694A51B63}" type="pres">
      <dgm:prSet presAssocID="{79D0FE6A-8631-4617-99D3-432D5D1BFECF}" presName="BalanceSpacing1" presStyleCnt="0"/>
      <dgm:spPr/>
    </dgm:pt>
    <dgm:pt modelId="{8E4679E0-60C8-4E67-8F57-A05B1532DD4A}" type="pres">
      <dgm:prSet presAssocID="{0D6A1090-693F-4D5C-BA89-E982DE705BA4}" presName="Accent1Text" presStyleLbl="node1" presStyleIdx="1" presStyleCnt="6"/>
      <dgm:spPr/>
    </dgm:pt>
    <dgm:pt modelId="{2C258299-386B-4C20-ABEB-72BE3D181C90}" type="pres">
      <dgm:prSet presAssocID="{0D6A1090-693F-4D5C-BA89-E982DE705BA4}" presName="spaceBetweenRectangles" presStyleCnt="0"/>
      <dgm:spPr/>
    </dgm:pt>
    <dgm:pt modelId="{EF25F9AB-651C-49C7-982B-A2E146948BBF}" type="pres">
      <dgm:prSet presAssocID="{05A3EFBB-1D6D-478D-B8BF-36F7A0173203}" presName="composite" presStyleCnt="0"/>
      <dgm:spPr/>
    </dgm:pt>
    <dgm:pt modelId="{256EEA0E-F153-4A09-88D3-C3A12EA074C9}" type="pres">
      <dgm:prSet presAssocID="{05A3EFBB-1D6D-478D-B8BF-36F7A0173203}" presName="Parent1" presStyleLbl="node1" presStyleIdx="2" presStyleCnt="6">
        <dgm:presLayoutVars>
          <dgm:chMax val="1"/>
          <dgm:chPref val="1"/>
          <dgm:bulletEnabled val="1"/>
        </dgm:presLayoutVars>
      </dgm:prSet>
      <dgm:spPr/>
    </dgm:pt>
    <dgm:pt modelId="{321E6BD8-E670-4A73-B7E6-702B1199A636}" type="pres">
      <dgm:prSet presAssocID="{05A3EFBB-1D6D-478D-B8BF-36F7A0173203}" presName="Childtext1" presStyleLbl="revTx" presStyleIdx="1" presStyleCnt="3">
        <dgm:presLayoutVars>
          <dgm:chMax val="0"/>
          <dgm:chPref val="0"/>
          <dgm:bulletEnabled val="1"/>
        </dgm:presLayoutVars>
      </dgm:prSet>
      <dgm:spPr/>
    </dgm:pt>
    <dgm:pt modelId="{F5CDAB07-BE02-4F73-A7C7-78B74336FC86}" type="pres">
      <dgm:prSet presAssocID="{05A3EFBB-1D6D-478D-B8BF-36F7A0173203}" presName="BalanceSpacing" presStyleCnt="0"/>
      <dgm:spPr/>
    </dgm:pt>
    <dgm:pt modelId="{EC1F5B13-574C-413B-AECC-B1BAE6BB8618}" type="pres">
      <dgm:prSet presAssocID="{05A3EFBB-1D6D-478D-B8BF-36F7A0173203}" presName="BalanceSpacing1" presStyleCnt="0"/>
      <dgm:spPr/>
    </dgm:pt>
    <dgm:pt modelId="{AD2BDA62-2AB9-4477-BA32-06AFEED18AC8}" type="pres">
      <dgm:prSet presAssocID="{2FE64B8D-E7DB-45B8-8F04-412EE418A92C}" presName="Accent1Text" presStyleLbl="node1" presStyleIdx="3" presStyleCnt="6"/>
      <dgm:spPr/>
    </dgm:pt>
    <dgm:pt modelId="{6626D412-2A03-44C5-B55F-E74045B84F30}" type="pres">
      <dgm:prSet presAssocID="{2FE64B8D-E7DB-45B8-8F04-412EE418A92C}" presName="spaceBetweenRectangles" presStyleCnt="0"/>
      <dgm:spPr/>
    </dgm:pt>
    <dgm:pt modelId="{8CB3FCEB-0D48-4CE7-82D9-CB4DD3C35815}" type="pres">
      <dgm:prSet presAssocID="{5678F77A-2F16-4CA1-83D0-49DCDF12E6E5}" presName="composite" presStyleCnt="0"/>
      <dgm:spPr/>
    </dgm:pt>
    <dgm:pt modelId="{B8B11624-282F-4CDD-B42B-1B2B7636449D}" type="pres">
      <dgm:prSet presAssocID="{5678F77A-2F16-4CA1-83D0-49DCDF12E6E5}" presName="Parent1" presStyleLbl="node1" presStyleIdx="4" presStyleCnt="6">
        <dgm:presLayoutVars>
          <dgm:chMax val="1"/>
          <dgm:chPref val="1"/>
          <dgm:bulletEnabled val="1"/>
        </dgm:presLayoutVars>
      </dgm:prSet>
      <dgm:spPr/>
    </dgm:pt>
    <dgm:pt modelId="{D4253934-9C1A-4C90-897B-2485D0634C17}" type="pres">
      <dgm:prSet presAssocID="{5678F77A-2F16-4CA1-83D0-49DCDF12E6E5}" presName="Childtext1" presStyleLbl="revTx" presStyleIdx="2" presStyleCnt="3">
        <dgm:presLayoutVars>
          <dgm:chMax val="0"/>
          <dgm:chPref val="0"/>
          <dgm:bulletEnabled val="1"/>
        </dgm:presLayoutVars>
      </dgm:prSet>
      <dgm:spPr/>
    </dgm:pt>
    <dgm:pt modelId="{73003A97-28E6-4865-9D24-1B488BC8789E}" type="pres">
      <dgm:prSet presAssocID="{5678F77A-2F16-4CA1-83D0-49DCDF12E6E5}" presName="BalanceSpacing" presStyleCnt="0"/>
      <dgm:spPr/>
    </dgm:pt>
    <dgm:pt modelId="{55B0568C-290E-48E2-B3E0-547EE1AC8784}" type="pres">
      <dgm:prSet presAssocID="{5678F77A-2F16-4CA1-83D0-49DCDF12E6E5}" presName="BalanceSpacing1" presStyleCnt="0"/>
      <dgm:spPr/>
    </dgm:pt>
    <dgm:pt modelId="{267FEEEA-DDE7-41B3-A859-A6C0A787DD04}" type="pres">
      <dgm:prSet presAssocID="{9EF3158C-299A-4776-85EE-388EC4E5E3E7}" presName="Accent1Text" presStyleLbl="node1" presStyleIdx="5" presStyleCnt="6"/>
      <dgm:spPr/>
    </dgm:pt>
  </dgm:ptLst>
  <dgm:cxnLst>
    <dgm:cxn modelId="{129C6107-BC19-42F9-B4CE-E9BBF6343285}" srcId="{073B86F1-672D-4C00-8B05-A2E0148F397B}" destId="{79D0FE6A-8631-4617-99D3-432D5D1BFECF}" srcOrd="0" destOrd="0" parTransId="{FAAE1BEF-6075-4385-A4FF-4674D2B380C2}" sibTransId="{0D6A1090-693F-4D5C-BA89-E982DE705BA4}"/>
    <dgm:cxn modelId="{6538492A-F5F8-45B0-BE56-C00B66368940}" type="presOf" srcId="{2FE64B8D-E7DB-45B8-8F04-412EE418A92C}" destId="{AD2BDA62-2AB9-4477-BA32-06AFEED18AC8}" srcOrd="0" destOrd="0" presId="urn:microsoft.com/office/officeart/2008/layout/AlternatingHexagons"/>
    <dgm:cxn modelId="{18CD7240-BC70-4D25-A473-3DFC36F4DE2E}" type="presOf" srcId="{1320E45B-555D-4421-BDDF-FE0471C88AC5}" destId="{9DD42A24-5779-48B0-BA9D-7C0A1F099BBF}" srcOrd="0" destOrd="0" presId="urn:microsoft.com/office/officeart/2008/layout/AlternatingHexagons"/>
    <dgm:cxn modelId="{5251E55D-FACB-4400-966A-655D6BB70469}" srcId="{5678F77A-2F16-4CA1-83D0-49DCDF12E6E5}" destId="{4A14A3F6-D4F7-4D43-8B45-111FBCE06E0C}" srcOrd="0" destOrd="0" parTransId="{402185CF-8E07-48DA-B0AF-38626C5BF980}" sibTransId="{EAE83F9B-1E7A-44F7-8579-3AD12867E43A}"/>
    <dgm:cxn modelId="{1261AF6B-1113-4FD4-B575-300B64EB939C}" srcId="{073B86F1-672D-4C00-8B05-A2E0148F397B}" destId="{05A3EFBB-1D6D-478D-B8BF-36F7A0173203}" srcOrd="1" destOrd="0" parTransId="{E417AB19-89CB-4350-96A4-BF47114567B3}" sibTransId="{2FE64B8D-E7DB-45B8-8F04-412EE418A92C}"/>
    <dgm:cxn modelId="{CC693D73-9BAD-48C5-8951-08BC6CDA4D98}" type="presOf" srcId="{05A3EFBB-1D6D-478D-B8BF-36F7A0173203}" destId="{256EEA0E-F153-4A09-88D3-C3A12EA074C9}" srcOrd="0" destOrd="0" presId="urn:microsoft.com/office/officeart/2008/layout/AlternatingHexagons"/>
    <dgm:cxn modelId="{BD179A77-92BC-46C5-85AF-C076D52A4BEB}" type="presOf" srcId="{9EF3158C-299A-4776-85EE-388EC4E5E3E7}" destId="{267FEEEA-DDE7-41B3-A859-A6C0A787DD04}" srcOrd="0" destOrd="0" presId="urn:microsoft.com/office/officeart/2008/layout/AlternatingHexagons"/>
    <dgm:cxn modelId="{CEDC617F-E4D4-468F-83B7-46B1D059F29C}" type="presOf" srcId="{5678F77A-2F16-4CA1-83D0-49DCDF12E6E5}" destId="{B8B11624-282F-4CDD-B42B-1B2B7636449D}" srcOrd="0" destOrd="0" presId="urn:microsoft.com/office/officeart/2008/layout/AlternatingHexagons"/>
    <dgm:cxn modelId="{AB6D9294-BD51-4FD1-A89D-9D193178F358}" type="presOf" srcId="{0D6A1090-693F-4D5C-BA89-E982DE705BA4}" destId="{8E4679E0-60C8-4E67-8F57-A05B1532DD4A}" srcOrd="0" destOrd="0" presId="urn:microsoft.com/office/officeart/2008/layout/AlternatingHexagons"/>
    <dgm:cxn modelId="{3DD8B89C-4D7B-4962-A365-4F9DAB0DDEE6}" type="presOf" srcId="{ED9769E5-BC31-4080-AF0A-352A1747CD52}" destId="{321E6BD8-E670-4A73-B7E6-702B1199A636}" srcOrd="0" destOrd="0" presId="urn:microsoft.com/office/officeart/2008/layout/AlternatingHexagons"/>
    <dgm:cxn modelId="{A812C7A5-5E91-4751-B787-3387BE169855}" type="presOf" srcId="{4A14A3F6-D4F7-4D43-8B45-111FBCE06E0C}" destId="{D4253934-9C1A-4C90-897B-2485D0634C17}" srcOrd="0" destOrd="0" presId="urn:microsoft.com/office/officeart/2008/layout/AlternatingHexagons"/>
    <dgm:cxn modelId="{1875D5B1-4C37-4B3D-A0CF-D72CCCAA3952}" srcId="{05A3EFBB-1D6D-478D-B8BF-36F7A0173203}" destId="{ED9769E5-BC31-4080-AF0A-352A1747CD52}" srcOrd="0" destOrd="0" parTransId="{7608946E-9522-415A-9657-34CAC0CBA95C}" sibTransId="{57826FFE-5655-4D66-B467-B6CAFC11706E}"/>
    <dgm:cxn modelId="{2EB95CC2-1895-476E-BD01-80772A16ECE8}" type="presOf" srcId="{073B86F1-672D-4C00-8B05-A2E0148F397B}" destId="{163DE8B7-04AB-4965-9E8D-94D7BDE16441}" srcOrd="0" destOrd="0" presId="urn:microsoft.com/office/officeart/2008/layout/AlternatingHexagons"/>
    <dgm:cxn modelId="{4653E7C2-D476-426A-A8B2-10642DEA68E3}" srcId="{073B86F1-672D-4C00-8B05-A2E0148F397B}" destId="{5678F77A-2F16-4CA1-83D0-49DCDF12E6E5}" srcOrd="2" destOrd="0" parTransId="{37A2EE9D-0979-465D-8442-22FBCF172E2C}" sibTransId="{9EF3158C-299A-4776-85EE-388EC4E5E3E7}"/>
    <dgm:cxn modelId="{A0D68CDA-7B6A-4DE7-AE75-47BA30B265CA}" type="presOf" srcId="{79D0FE6A-8631-4617-99D3-432D5D1BFECF}" destId="{F562FF5F-4CB5-4156-AB4A-9AD102D9E410}" srcOrd="0" destOrd="0" presId="urn:microsoft.com/office/officeart/2008/layout/AlternatingHexagons"/>
    <dgm:cxn modelId="{0F298BDE-B9FA-4ECF-B0EB-DC8D2FC311BB}" srcId="{79D0FE6A-8631-4617-99D3-432D5D1BFECF}" destId="{1320E45B-555D-4421-BDDF-FE0471C88AC5}" srcOrd="0" destOrd="0" parTransId="{E560D0C4-F736-4E81-B2EE-112FE2165470}" sibTransId="{7C70429D-002C-4988-B9AE-40D3691B052A}"/>
    <dgm:cxn modelId="{7E85CE18-00F6-4A6F-83B1-C1B182061424}" type="presParOf" srcId="{163DE8B7-04AB-4965-9E8D-94D7BDE16441}" destId="{C86B790C-68D9-4B0D-A372-B40C0318EEE0}" srcOrd="0" destOrd="0" presId="urn:microsoft.com/office/officeart/2008/layout/AlternatingHexagons"/>
    <dgm:cxn modelId="{1ADCADF3-A71C-417F-B25A-71BCCC661753}" type="presParOf" srcId="{C86B790C-68D9-4B0D-A372-B40C0318EEE0}" destId="{F562FF5F-4CB5-4156-AB4A-9AD102D9E410}" srcOrd="0" destOrd="0" presId="urn:microsoft.com/office/officeart/2008/layout/AlternatingHexagons"/>
    <dgm:cxn modelId="{EC88A1F3-70FD-4C07-8BB7-0CAFFA14C7FB}" type="presParOf" srcId="{C86B790C-68D9-4B0D-A372-B40C0318EEE0}" destId="{9DD42A24-5779-48B0-BA9D-7C0A1F099BBF}" srcOrd="1" destOrd="0" presId="urn:microsoft.com/office/officeart/2008/layout/AlternatingHexagons"/>
    <dgm:cxn modelId="{A5F76121-2C0A-4CD6-A79F-A99F6D50068A}" type="presParOf" srcId="{C86B790C-68D9-4B0D-A372-B40C0318EEE0}" destId="{F49AEEFB-AA2B-46B1-A7A9-DAEA848C8E29}" srcOrd="2" destOrd="0" presId="urn:microsoft.com/office/officeart/2008/layout/AlternatingHexagons"/>
    <dgm:cxn modelId="{D1E07C1B-83EB-475D-A886-2E65E052C4CB}" type="presParOf" srcId="{C86B790C-68D9-4B0D-A372-B40C0318EEE0}" destId="{1ADAB952-9AB7-4228-9572-A6E694A51B63}" srcOrd="3" destOrd="0" presId="urn:microsoft.com/office/officeart/2008/layout/AlternatingHexagons"/>
    <dgm:cxn modelId="{2C0E1326-022D-41E5-A6C6-271B9CFEBA17}" type="presParOf" srcId="{C86B790C-68D9-4B0D-A372-B40C0318EEE0}" destId="{8E4679E0-60C8-4E67-8F57-A05B1532DD4A}" srcOrd="4" destOrd="0" presId="urn:microsoft.com/office/officeart/2008/layout/AlternatingHexagons"/>
    <dgm:cxn modelId="{5E23F838-0A9E-4B88-854F-D2EC5912BB47}" type="presParOf" srcId="{163DE8B7-04AB-4965-9E8D-94D7BDE16441}" destId="{2C258299-386B-4C20-ABEB-72BE3D181C90}" srcOrd="1" destOrd="0" presId="urn:microsoft.com/office/officeart/2008/layout/AlternatingHexagons"/>
    <dgm:cxn modelId="{B1521464-C876-4F4F-9A27-7A55A8E1C892}" type="presParOf" srcId="{163DE8B7-04AB-4965-9E8D-94D7BDE16441}" destId="{EF25F9AB-651C-49C7-982B-A2E146948BBF}" srcOrd="2" destOrd="0" presId="urn:microsoft.com/office/officeart/2008/layout/AlternatingHexagons"/>
    <dgm:cxn modelId="{A01478C9-7A8D-4FFC-9F18-B677D4A83A05}" type="presParOf" srcId="{EF25F9AB-651C-49C7-982B-A2E146948BBF}" destId="{256EEA0E-F153-4A09-88D3-C3A12EA074C9}" srcOrd="0" destOrd="0" presId="urn:microsoft.com/office/officeart/2008/layout/AlternatingHexagons"/>
    <dgm:cxn modelId="{BD501970-6554-4CEC-AEF1-244D6F3F2567}" type="presParOf" srcId="{EF25F9AB-651C-49C7-982B-A2E146948BBF}" destId="{321E6BD8-E670-4A73-B7E6-702B1199A636}" srcOrd="1" destOrd="0" presId="urn:microsoft.com/office/officeart/2008/layout/AlternatingHexagons"/>
    <dgm:cxn modelId="{725716EF-C294-4009-A3EC-7ED17DC66737}" type="presParOf" srcId="{EF25F9AB-651C-49C7-982B-A2E146948BBF}" destId="{F5CDAB07-BE02-4F73-A7C7-78B74336FC86}" srcOrd="2" destOrd="0" presId="urn:microsoft.com/office/officeart/2008/layout/AlternatingHexagons"/>
    <dgm:cxn modelId="{35DB2305-3578-4035-8EAB-EB6177621EE3}" type="presParOf" srcId="{EF25F9AB-651C-49C7-982B-A2E146948BBF}" destId="{EC1F5B13-574C-413B-AECC-B1BAE6BB8618}" srcOrd="3" destOrd="0" presId="urn:microsoft.com/office/officeart/2008/layout/AlternatingHexagons"/>
    <dgm:cxn modelId="{DCDA6A39-2357-412B-AEA6-01D078EC453E}" type="presParOf" srcId="{EF25F9AB-651C-49C7-982B-A2E146948BBF}" destId="{AD2BDA62-2AB9-4477-BA32-06AFEED18AC8}" srcOrd="4" destOrd="0" presId="urn:microsoft.com/office/officeart/2008/layout/AlternatingHexagons"/>
    <dgm:cxn modelId="{961DC1F7-2009-42E5-AEF2-6BA98E399666}" type="presParOf" srcId="{163DE8B7-04AB-4965-9E8D-94D7BDE16441}" destId="{6626D412-2A03-44C5-B55F-E74045B84F30}" srcOrd="3" destOrd="0" presId="urn:microsoft.com/office/officeart/2008/layout/AlternatingHexagons"/>
    <dgm:cxn modelId="{F7A8C788-9A69-47C5-BDAE-443D43B29A33}" type="presParOf" srcId="{163DE8B7-04AB-4965-9E8D-94D7BDE16441}" destId="{8CB3FCEB-0D48-4CE7-82D9-CB4DD3C35815}" srcOrd="4" destOrd="0" presId="urn:microsoft.com/office/officeart/2008/layout/AlternatingHexagons"/>
    <dgm:cxn modelId="{466E1309-595E-4C46-93D8-3A986749B2BD}" type="presParOf" srcId="{8CB3FCEB-0D48-4CE7-82D9-CB4DD3C35815}" destId="{B8B11624-282F-4CDD-B42B-1B2B7636449D}" srcOrd="0" destOrd="0" presId="urn:microsoft.com/office/officeart/2008/layout/AlternatingHexagons"/>
    <dgm:cxn modelId="{2AC5D572-484C-4245-8836-48842EA42229}" type="presParOf" srcId="{8CB3FCEB-0D48-4CE7-82D9-CB4DD3C35815}" destId="{D4253934-9C1A-4C90-897B-2485D0634C17}" srcOrd="1" destOrd="0" presId="urn:microsoft.com/office/officeart/2008/layout/AlternatingHexagons"/>
    <dgm:cxn modelId="{4B0EDA64-1ED9-4E46-B9C3-3CF4DC1CF34D}" type="presParOf" srcId="{8CB3FCEB-0D48-4CE7-82D9-CB4DD3C35815}" destId="{73003A97-28E6-4865-9D24-1B488BC8789E}" srcOrd="2" destOrd="0" presId="urn:microsoft.com/office/officeart/2008/layout/AlternatingHexagons"/>
    <dgm:cxn modelId="{67483A9B-4952-461F-8FCA-B6B03066B882}" type="presParOf" srcId="{8CB3FCEB-0D48-4CE7-82D9-CB4DD3C35815}" destId="{55B0568C-290E-48E2-B3E0-547EE1AC8784}" srcOrd="3" destOrd="0" presId="urn:microsoft.com/office/officeart/2008/layout/AlternatingHexagons"/>
    <dgm:cxn modelId="{74A21A65-1D4D-470A-B8C2-01DC9BCE8262}" type="presParOf" srcId="{8CB3FCEB-0D48-4CE7-82D9-CB4DD3C35815}" destId="{267FEEEA-DDE7-41B3-A859-A6C0A787DD04}"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A689BB-9851-4758-B0A2-44952127A0D6}" type="doc">
      <dgm:prSet loTypeId="urn:microsoft.com/office/officeart/2005/8/layout/pyramid1" loCatId="pyramid" qsTypeId="urn:microsoft.com/office/officeart/2005/8/quickstyle/simple1" qsCatId="simple" csTypeId="urn:microsoft.com/office/officeart/2005/8/colors/accent1_2" csCatId="accent1" phldr="1"/>
      <dgm:spPr/>
    </dgm:pt>
    <dgm:pt modelId="{2D4708E9-EF6B-4110-93A4-B0C73A203109}">
      <dgm:prSet phldrT="[Text]" custT="1"/>
      <dgm:spPr>
        <a:solidFill>
          <a:srgbClr val="14848F"/>
        </a:solidFill>
      </dgm:spPr>
      <dgm:t>
        <a:bodyPr/>
        <a:lstStyle/>
        <a:p>
          <a:br>
            <a:rPr lang="en-US" sz="1200" b="1">
              <a:solidFill>
                <a:schemeClr val="bg1"/>
              </a:solidFill>
            </a:rPr>
          </a:br>
          <a:br>
            <a:rPr lang="en-US" sz="1200" b="1">
              <a:solidFill>
                <a:schemeClr val="bg1"/>
              </a:solidFill>
            </a:rPr>
          </a:br>
          <a:br>
            <a:rPr lang="en-US" sz="1200" b="1">
              <a:solidFill>
                <a:schemeClr val="bg1"/>
              </a:solidFill>
            </a:rPr>
          </a:br>
          <a:br>
            <a:rPr lang="en-US" sz="1200" b="1">
              <a:solidFill>
                <a:schemeClr val="bg1"/>
              </a:solidFill>
            </a:rPr>
          </a:br>
          <a:r>
            <a:rPr lang="en-US" sz="1200" b="1">
              <a:solidFill>
                <a:schemeClr val="bg1"/>
              </a:solidFill>
            </a:rPr>
            <a:t>Power </a:t>
          </a:r>
          <a:br>
            <a:rPr lang="en-US" sz="1200" b="1">
              <a:solidFill>
                <a:schemeClr val="bg1"/>
              </a:solidFill>
            </a:rPr>
          </a:br>
          <a:r>
            <a:rPr lang="en-US" sz="1200" b="1">
              <a:solidFill>
                <a:schemeClr val="bg1"/>
              </a:solidFill>
            </a:rPr>
            <a:t>Virtual Agents</a:t>
          </a:r>
        </a:p>
      </dgm:t>
    </dgm:pt>
    <dgm:pt modelId="{9101C663-4F32-4A06-AD8E-F085ADD1CEF7}" type="parTrans" cxnId="{33087E07-DF36-4B83-9592-3D5990424564}">
      <dgm:prSet/>
      <dgm:spPr/>
      <dgm:t>
        <a:bodyPr/>
        <a:lstStyle/>
        <a:p>
          <a:endParaRPr lang="en-US">
            <a:solidFill>
              <a:schemeClr val="bg1"/>
            </a:solidFill>
          </a:endParaRPr>
        </a:p>
      </dgm:t>
    </dgm:pt>
    <dgm:pt modelId="{A512244F-A508-40C1-8CCD-ACD6B7644B1A}" type="sibTrans" cxnId="{33087E07-DF36-4B83-9592-3D5990424564}">
      <dgm:prSet/>
      <dgm:spPr/>
      <dgm:t>
        <a:bodyPr/>
        <a:lstStyle/>
        <a:p>
          <a:endParaRPr lang="en-US">
            <a:solidFill>
              <a:schemeClr val="bg1"/>
            </a:solidFill>
          </a:endParaRPr>
        </a:p>
      </dgm:t>
    </dgm:pt>
    <dgm:pt modelId="{6F180097-45F6-4633-A7BA-48263CF4B682}">
      <dgm:prSet phldrT="[Text]" custT="1"/>
      <dgm:spPr>
        <a:solidFill>
          <a:schemeClr val="bg2">
            <a:lumMod val="90000"/>
          </a:schemeClr>
        </a:solidFill>
      </dgm:spPr>
      <dgm:t>
        <a:bodyPr lIns="0" rIns="0"/>
        <a:lstStyle/>
        <a:p>
          <a:br>
            <a:rPr lang="en-US" sz="1200" b="1">
              <a:solidFill>
                <a:schemeClr val="bg1"/>
              </a:solidFill>
            </a:rPr>
          </a:br>
          <a:br>
            <a:rPr lang="en-US" sz="1200" b="1">
              <a:solidFill>
                <a:schemeClr val="bg1"/>
              </a:solidFill>
            </a:rPr>
          </a:br>
          <a:br>
            <a:rPr lang="en-US" sz="1200" b="1">
              <a:solidFill>
                <a:schemeClr val="bg1"/>
              </a:solidFill>
            </a:rPr>
          </a:br>
          <a:r>
            <a:rPr lang="en-US" sz="1200" b="1">
              <a:solidFill>
                <a:schemeClr val="bg1"/>
              </a:solidFill>
            </a:rPr>
            <a:t>Power Platform</a:t>
          </a:r>
          <a:br>
            <a:rPr lang="en-US" sz="1200" b="1">
              <a:solidFill>
                <a:schemeClr val="bg1"/>
              </a:solidFill>
            </a:rPr>
          </a:br>
          <a:r>
            <a:rPr lang="en-US" sz="1200" b="0">
              <a:solidFill>
                <a:schemeClr val="bg1"/>
              </a:solidFill>
            </a:rPr>
            <a:t>Access to Flow, custom models through AI Builders and 100s of pre-built connectors</a:t>
          </a:r>
        </a:p>
      </dgm:t>
    </dgm:pt>
    <dgm:pt modelId="{5676EB2C-3901-4F2D-843A-0034514FC257}" type="parTrans" cxnId="{5C641A40-E02E-4CCA-87BE-78EDDB341024}">
      <dgm:prSet/>
      <dgm:spPr/>
      <dgm:t>
        <a:bodyPr/>
        <a:lstStyle/>
        <a:p>
          <a:endParaRPr lang="en-US">
            <a:solidFill>
              <a:schemeClr val="bg1"/>
            </a:solidFill>
          </a:endParaRPr>
        </a:p>
      </dgm:t>
    </dgm:pt>
    <dgm:pt modelId="{722B9046-FAF6-4A05-AA6E-062351CDA617}" type="sibTrans" cxnId="{5C641A40-E02E-4CCA-87BE-78EDDB341024}">
      <dgm:prSet/>
      <dgm:spPr/>
      <dgm:t>
        <a:bodyPr/>
        <a:lstStyle/>
        <a:p>
          <a:endParaRPr lang="en-US">
            <a:solidFill>
              <a:schemeClr val="bg1"/>
            </a:solidFill>
          </a:endParaRPr>
        </a:p>
      </dgm:t>
    </dgm:pt>
    <dgm:pt modelId="{9B7ADE21-A710-43A9-8CC3-C06271374498}">
      <dgm:prSet phldrT="[Text]" custT="1"/>
      <dgm:spPr>
        <a:solidFill>
          <a:schemeClr val="bg2">
            <a:lumMod val="75000"/>
          </a:schemeClr>
        </a:solidFill>
      </dgm:spPr>
      <dgm:t>
        <a:bodyPr/>
        <a:lstStyle/>
        <a:p>
          <a:br>
            <a:rPr lang="en-US" sz="1200" b="1">
              <a:solidFill>
                <a:schemeClr val="bg1"/>
              </a:solidFill>
            </a:rPr>
          </a:br>
          <a:r>
            <a:rPr lang="en-US" sz="1200" b="1">
              <a:solidFill>
                <a:schemeClr val="bg1"/>
              </a:solidFill>
            </a:rPr>
            <a:t>Azure Bot Service</a:t>
          </a:r>
          <a:br>
            <a:rPr lang="en-US" sz="1200" b="1">
              <a:solidFill>
                <a:schemeClr val="bg1"/>
              </a:solidFill>
            </a:rPr>
          </a:br>
          <a:r>
            <a:rPr lang="en-US" sz="1200" b="0">
              <a:solidFill>
                <a:schemeClr val="bg1"/>
              </a:solidFill>
            </a:rPr>
            <a:t>Easy, no-cliff access to the full power </a:t>
          </a:r>
          <a:br>
            <a:rPr lang="en-US" sz="1200" b="0">
              <a:solidFill>
                <a:schemeClr val="bg1"/>
              </a:solidFill>
            </a:rPr>
          </a:br>
          <a:r>
            <a:rPr lang="en-US" sz="1200" b="0">
              <a:solidFill>
                <a:schemeClr val="bg1"/>
              </a:solidFill>
            </a:rPr>
            <a:t>of the Azure Bot Framework</a:t>
          </a:r>
          <a:endParaRPr lang="en-US" sz="1200" b="1">
            <a:solidFill>
              <a:schemeClr val="bg1"/>
            </a:solidFill>
          </a:endParaRPr>
        </a:p>
      </dgm:t>
    </dgm:pt>
    <dgm:pt modelId="{27960F5F-6046-405E-8C01-3A47B7398B73}" type="parTrans" cxnId="{A4B1799A-2C21-43F8-98FF-1493FE73D3E7}">
      <dgm:prSet/>
      <dgm:spPr/>
      <dgm:t>
        <a:bodyPr/>
        <a:lstStyle/>
        <a:p>
          <a:endParaRPr lang="en-US">
            <a:solidFill>
              <a:schemeClr val="bg1"/>
            </a:solidFill>
          </a:endParaRPr>
        </a:p>
      </dgm:t>
    </dgm:pt>
    <dgm:pt modelId="{6FEFC5EE-6496-47E0-B1A6-3FB4E64C56E8}" type="sibTrans" cxnId="{A4B1799A-2C21-43F8-98FF-1493FE73D3E7}">
      <dgm:prSet/>
      <dgm:spPr/>
      <dgm:t>
        <a:bodyPr/>
        <a:lstStyle/>
        <a:p>
          <a:endParaRPr lang="en-US">
            <a:solidFill>
              <a:schemeClr val="bg1"/>
            </a:solidFill>
          </a:endParaRPr>
        </a:p>
      </dgm:t>
    </dgm:pt>
    <dgm:pt modelId="{A42CF368-5F0E-42FD-8945-0486D2386434}">
      <dgm:prSet phldrT="[Text]" custT="1"/>
      <dgm:spPr>
        <a:solidFill>
          <a:schemeClr val="tx1">
            <a:lumMod val="50000"/>
            <a:lumOff val="50000"/>
          </a:schemeClr>
        </a:solidFill>
      </dgm:spPr>
      <dgm:t>
        <a:bodyPr/>
        <a:lstStyle/>
        <a:p>
          <a:br>
            <a:rPr lang="en-US" sz="1200" b="1">
              <a:solidFill>
                <a:schemeClr val="bg1"/>
              </a:solidFill>
            </a:rPr>
          </a:br>
          <a:r>
            <a:rPr lang="en-US" sz="1200" b="1">
              <a:solidFill>
                <a:schemeClr val="bg1"/>
              </a:solidFill>
            </a:rPr>
            <a:t>Azure Cognitive Services</a:t>
          </a:r>
        </a:p>
        <a:p>
          <a:r>
            <a:rPr lang="en-US" sz="1200" b="0">
              <a:solidFill>
                <a:schemeClr val="bg1"/>
              </a:solidFill>
            </a:rPr>
            <a:t>Integrated with Azure Cognitive Services</a:t>
          </a:r>
        </a:p>
      </dgm:t>
    </dgm:pt>
    <dgm:pt modelId="{6FD05D23-419B-4906-B7CE-7B428792EADE}" type="parTrans" cxnId="{D52B2716-6097-4A5A-AE02-B61064A70D65}">
      <dgm:prSet/>
      <dgm:spPr/>
      <dgm:t>
        <a:bodyPr/>
        <a:lstStyle/>
        <a:p>
          <a:endParaRPr lang="en-US">
            <a:solidFill>
              <a:schemeClr val="bg1"/>
            </a:solidFill>
          </a:endParaRPr>
        </a:p>
      </dgm:t>
    </dgm:pt>
    <dgm:pt modelId="{01194177-4336-43A4-8F8F-8B68CCCC01B2}" type="sibTrans" cxnId="{D52B2716-6097-4A5A-AE02-B61064A70D65}">
      <dgm:prSet/>
      <dgm:spPr/>
      <dgm:t>
        <a:bodyPr/>
        <a:lstStyle/>
        <a:p>
          <a:endParaRPr lang="en-US">
            <a:solidFill>
              <a:schemeClr val="bg1"/>
            </a:solidFill>
          </a:endParaRPr>
        </a:p>
      </dgm:t>
    </dgm:pt>
    <dgm:pt modelId="{6BF5FCF7-33AB-4689-B5E2-87A1D0FD4EE7}" type="pres">
      <dgm:prSet presAssocID="{0CA689BB-9851-4758-B0A2-44952127A0D6}" presName="Name0" presStyleCnt="0">
        <dgm:presLayoutVars>
          <dgm:dir/>
          <dgm:animLvl val="lvl"/>
          <dgm:resizeHandles val="exact"/>
        </dgm:presLayoutVars>
      </dgm:prSet>
      <dgm:spPr/>
    </dgm:pt>
    <dgm:pt modelId="{9198DCDF-C512-46D8-90F0-C47E06BFD57B}" type="pres">
      <dgm:prSet presAssocID="{2D4708E9-EF6B-4110-93A4-B0C73A203109}" presName="Name8" presStyleCnt="0"/>
      <dgm:spPr/>
    </dgm:pt>
    <dgm:pt modelId="{CF2D95FC-F19F-464B-8466-A2C57EBFB022}" type="pres">
      <dgm:prSet presAssocID="{2D4708E9-EF6B-4110-93A4-B0C73A203109}" presName="level" presStyleLbl="node1" presStyleIdx="0" presStyleCnt="4" custLinFactNeighborX="-380">
        <dgm:presLayoutVars>
          <dgm:chMax val="1"/>
          <dgm:bulletEnabled val="1"/>
        </dgm:presLayoutVars>
      </dgm:prSet>
      <dgm:spPr/>
    </dgm:pt>
    <dgm:pt modelId="{68ACCEFF-C501-446C-BCF7-69227FB0834D}" type="pres">
      <dgm:prSet presAssocID="{2D4708E9-EF6B-4110-93A4-B0C73A203109}" presName="levelTx" presStyleLbl="revTx" presStyleIdx="0" presStyleCnt="0">
        <dgm:presLayoutVars>
          <dgm:chMax val="1"/>
          <dgm:bulletEnabled val="1"/>
        </dgm:presLayoutVars>
      </dgm:prSet>
      <dgm:spPr/>
    </dgm:pt>
    <dgm:pt modelId="{9ADE5FEB-A690-448B-AA62-734FCC79B3C1}" type="pres">
      <dgm:prSet presAssocID="{6F180097-45F6-4633-A7BA-48263CF4B682}" presName="Name8" presStyleCnt="0"/>
      <dgm:spPr/>
    </dgm:pt>
    <dgm:pt modelId="{41D82750-C933-42F1-9201-D937930BE74D}" type="pres">
      <dgm:prSet presAssocID="{6F180097-45F6-4633-A7BA-48263CF4B682}" presName="level" presStyleLbl="node1" presStyleIdx="1" presStyleCnt="4" custLinFactNeighborX="-190">
        <dgm:presLayoutVars>
          <dgm:chMax val="1"/>
          <dgm:bulletEnabled val="1"/>
        </dgm:presLayoutVars>
      </dgm:prSet>
      <dgm:spPr/>
    </dgm:pt>
    <dgm:pt modelId="{1DD5B933-0915-43E5-8FC6-E465F3DA2CFA}" type="pres">
      <dgm:prSet presAssocID="{6F180097-45F6-4633-A7BA-48263CF4B682}" presName="levelTx" presStyleLbl="revTx" presStyleIdx="0" presStyleCnt="0">
        <dgm:presLayoutVars>
          <dgm:chMax val="1"/>
          <dgm:bulletEnabled val="1"/>
        </dgm:presLayoutVars>
      </dgm:prSet>
      <dgm:spPr/>
    </dgm:pt>
    <dgm:pt modelId="{E92ABE58-E105-43CD-A613-5B47247926EA}" type="pres">
      <dgm:prSet presAssocID="{9B7ADE21-A710-43A9-8CC3-C06271374498}" presName="Name8" presStyleCnt="0"/>
      <dgm:spPr/>
    </dgm:pt>
    <dgm:pt modelId="{937E9428-BFF3-4EAC-858D-446F6AEA9D99}" type="pres">
      <dgm:prSet presAssocID="{9B7ADE21-A710-43A9-8CC3-C06271374498}" presName="level" presStyleLbl="node1" presStyleIdx="2" presStyleCnt="4" custLinFactNeighborX="-127">
        <dgm:presLayoutVars>
          <dgm:chMax val="1"/>
          <dgm:bulletEnabled val="1"/>
        </dgm:presLayoutVars>
      </dgm:prSet>
      <dgm:spPr/>
    </dgm:pt>
    <dgm:pt modelId="{B4219A4A-42B1-471D-9296-F1436D09C5C0}" type="pres">
      <dgm:prSet presAssocID="{9B7ADE21-A710-43A9-8CC3-C06271374498}" presName="levelTx" presStyleLbl="revTx" presStyleIdx="0" presStyleCnt="0">
        <dgm:presLayoutVars>
          <dgm:chMax val="1"/>
          <dgm:bulletEnabled val="1"/>
        </dgm:presLayoutVars>
      </dgm:prSet>
      <dgm:spPr/>
    </dgm:pt>
    <dgm:pt modelId="{D98ABCBB-528A-406D-A487-D54D43B27E74}" type="pres">
      <dgm:prSet presAssocID="{A42CF368-5F0E-42FD-8945-0486D2386434}" presName="Name8" presStyleCnt="0"/>
      <dgm:spPr/>
    </dgm:pt>
    <dgm:pt modelId="{09DA4951-12F8-46C1-A0B1-5560779D2965}" type="pres">
      <dgm:prSet presAssocID="{A42CF368-5F0E-42FD-8945-0486D2386434}" presName="level" presStyleLbl="node1" presStyleIdx="3" presStyleCnt="4" custLinFactNeighborX="-95">
        <dgm:presLayoutVars>
          <dgm:chMax val="1"/>
          <dgm:bulletEnabled val="1"/>
        </dgm:presLayoutVars>
      </dgm:prSet>
      <dgm:spPr/>
    </dgm:pt>
    <dgm:pt modelId="{1F75032D-39E4-4E6B-BAC9-7F9EA5DAFE11}" type="pres">
      <dgm:prSet presAssocID="{A42CF368-5F0E-42FD-8945-0486D2386434}" presName="levelTx" presStyleLbl="revTx" presStyleIdx="0" presStyleCnt="0">
        <dgm:presLayoutVars>
          <dgm:chMax val="1"/>
          <dgm:bulletEnabled val="1"/>
        </dgm:presLayoutVars>
      </dgm:prSet>
      <dgm:spPr/>
    </dgm:pt>
  </dgm:ptLst>
  <dgm:cxnLst>
    <dgm:cxn modelId="{33087E07-DF36-4B83-9592-3D5990424564}" srcId="{0CA689BB-9851-4758-B0A2-44952127A0D6}" destId="{2D4708E9-EF6B-4110-93A4-B0C73A203109}" srcOrd="0" destOrd="0" parTransId="{9101C663-4F32-4A06-AD8E-F085ADD1CEF7}" sibTransId="{A512244F-A508-40C1-8CCD-ACD6B7644B1A}"/>
    <dgm:cxn modelId="{D52B2716-6097-4A5A-AE02-B61064A70D65}" srcId="{0CA689BB-9851-4758-B0A2-44952127A0D6}" destId="{A42CF368-5F0E-42FD-8945-0486D2386434}" srcOrd="3" destOrd="0" parTransId="{6FD05D23-419B-4906-B7CE-7B428792EADE}" sibTransId="{01194177-4336-43A4-8F8F-8B68CCCC01B2}"/>
    <dgm:cxn modelId="{90B8CF23-D20E-477E-90E0-AF728003A670}" type="presOf" srcId="{2D4708E9-EF6B-4110-93A4-B0C73A203109}" destId="{68ACCEFF-C501-446C-BCF7-69227FB0834D}" srcOrd="1" destOrd="0" presId="urn:microsoft.com/office/officeart/2005/8/layout/pyramid1"/>
    <dgm:cxn modelId="{12F33F25-3D91-4A8F-8BB9-288454BD5B3E}" type="presOf" srcId="{A42CF368-5F0E-42FD-8945-0486D2386434}" destId="{09DA4951-12F8-46C1-A0B1-5560779D2965}" srcOrd="0" destOrd="0" presId="urn:microsoft.com/office/officeart/2005/8/layout/pyramid1"/>
    <dgm:cxn modelId="{5C641A40-E02E-4CCA-87BE-78EDDB341024}" srcId="{0CA689BB-9851-4758-B0A2-44952127A0D6}" destId="{6F180097-45F6-4633-A7BA-48263CF4B682}" srcOrd="1" destOrd="0" parTransId="{5676EB2C-3901-4F2D-843A-0034514FC257}" sibTransId="{722B9046-FAF6-4A05-AA6E-062351CDA617}"/>
    <dgm:cxn modelId="{82B84B56-B8BA-4FFC-B043-655263AC1A45}" type="presOf" srcId="{A42CF368-5F0E-42FD-8945-0486D2386434}" destId="{1F75032D-39E4-4E6B-BAC9-7F9EA5DAFE11}" srcOrd="1" destOrd="0" presId="urn:microsoft.com/office/officeart/2005/8/layout/pyramid1"/>
    <dgm:cxn modelId="{07302696-9517-46B5-BEBC-834530E29C1F}" type="presOf" srcId="{6F180097-45F6-4633-A7BA-48263CF4B682}" destId="{1DD5B933-0915-43E5-8FC6-E465F3DA2CFA}" srcOrd="1" destOrd="0" presId="urn:microsoft.com/office/officeart/2005/8/layout/pyramid1"/>
    <dgm:cxn modelId="{EF48B896-4D5E-4722-954F-A4A81152EDA1}" type="presOf" srcId="{2D4708E9-EF6B-4110-93A4-B0C73A203109}" destId="{CF2D95FC-F19F-464B-8466-A2C57EBFB022}" srcOrd="0" destOrd="0" presId="urn:microsoft.com/office/officeart/2005/8/layout/pyramid1"/>
    <dgm:cxn modelId="{A4B1799A-2C21-43F8-98FF-1493FE73D3E7}" srcId="{0CA689BB-9851-4758-B0A2-44952127A0D6}" destId="{9B7ADE21-A710-43A9-8CC3-C06271374498}" srcOrd="2" destOrd="0" parTransId="{27960F5F-6046-405E-8C01-3A47B7398B73}" sibTransId="{6FEFC5EE-6496-47E0-B1A6-3FB4E64C56E8}"/>
    <dgm:cxn modelId="{C511ABA0-BE42-4412-B52B-C27AD3697725}" type="presOf" srcId="{6F180097-45F6-4633-A7BA-48263CF4B682}" destId="{41D82750-C933-42F1-9201-D937930BE74D}" srcOrd="0" destOrd="0" presId="urn:microsoft.com/office/officeart/2005/8/layout/pyramid1"/>
    <dgm:cxn modelId="{9D7802C8-FD45-4F46-AD27-C7FD6E086F0E}" type="presOf" srcId="{0CA689BB-9851-4758-B0A2-44952127A0D6}" destId="{6BF5FCF7-33AB-4689-B5E2-87A1D0FD4EE7}" srcOrd="0" destOrd="0" presId="urn:microsoft.com/office/officeart/2005/8/layout/pyramid1"/>
    <dgm:cxn modelId="{E759F1D9-D757-4AB7-AA36-83DE17AC6DE3}" type="presOf" srcId="{9B7ADE21-A710-43A9-8CC3-C06271374498}" destId="{937E9428-BFF3-4EAC-858D-446F6AEA9D99}" srcOrd="0" destOrd="0" presId="urn:microsoft.com/office/officeart/2005/8/layout/pyramid1"/>
    <dgm:cxn modelId="{4C471DE7-7DAD-459C-BBE4-5BE730BE131A}" type="presOf" srcId="{9B7ADE21-A710-43A9-8CC3-C06271374498}" destId="{B4219A4A-42B1-471D-9296-F1436D09C5C0}" srcOrd="1" destOrd="0" presId="urn:microsoft.com/office/officeart/2005/8/layout/pyramid1"/>
    <dgm:cxn modelId="{CE279CBC-4D6F-49C0-9CCE-6A1B4537A16E}" type="presParOf" srcId="{6BF5FCF7-33AB-4689-B5E2-87A1D0FD4EE7}" destId="{9198DCDF-C512-46D8-90F0-C47E06BFD57B}" srcOrd="0" destOrd="0" presId="urn:microsoft.com/office/officeart/2005/8/layout/pyramid1"/>
    <dgm:cxn modelId="{BC8D4F7F-6947-43A2-AEBD-BD42F584BE23}" type="presParOf" srcId="{9198DCDF-C512-46D8-90F0-C47E06BFD57B}" destId="{CF2D95FC-F19F-464B-8466-A2C57EBFB022}" srcOrd="0" destOrd="0" presId="urn:microsoft.com/office/officeart/2005/8/layout/pyramid1"/>
    <dgm:cxn modelId="{13DC2C66-F793-46C3-B39E-49608F060DBF}" type="presParOf" srcId="{9198DCDF-C512-46D8-90F0-C47E06BFD57B}" destId="{68ACCEFF-C501-446C-BCF7-69227FB0834D}" srcOrd="1" destOrd="0" presId="urn:microsoft.com/office/officeart/2005/8/layout/pyramid1"/>
    <dgm:cxn modelId="{419C6C2C-C441-4013-BE4A-008D191E76C9}" type="presParOf" srcId="{6BF5FCF7-33AB-4689-B5E2-87A1D0FD4EE7}" destId="{9ADE5FEB-A690-448B-AA62-734FCC79B3C1}" srcOrd="1" destOrd="0" presId="urn:microsoft.com/office/officeart/2005/8/layout/pyramid1"/>
    <dgm:cxn modelId="{5071F43F-1221-4341-83CE-24D52928505C}" type="presParOf" srcId="{9ADE5FEB-A690-448B-AA62-734FCC79B3C1}" destId="{41D82750-C933-42F1-9201-D937930BE74D}" srcOrd="0" destOrd="0" presId="urn:microsoft.com/office/officeart/2005/8/layout/pyramid1"/>
    <dgm:cxn modelId="{CB596F7E-BB43-4EFB-8860-8399D584DA27}" type="presParOf" srcId="{9ADE5FEB-A690-448B-AA62-734FCC79B3C1}" destId="{1DD5B933-0915-43E5-8FC6-E465F3DA2CFA}" srcOrd="1" destOrd="0" presId="urn:microsoft.com/office/officeart/2005/8/layout/pyramid1"/>
    <dgm:cxn modelId="{BDC88E0F-62B5-4457-9B5D-419CB4EC29E1}" type="presParOf" srcId="{6BF5FCF7-33AB-4689-B5E2-87A1D0FD4EE7}" destId="{E92ABE58-E105-43CD-A613-5B47247926EA}" srcOrd="2" destOrd="0" presId="urn:microsoft.com/office/officeart/2005/8/layout/pyramid1"/>
    <dgm:cxn modelId="{B19BBB49-ED4E-4B52-995D-AFFC3E9D2F11}" type="presParOf" srcId="{E92ABE58-E105-43CD-A613-5B47247926EA}" destId="{937E9428-BFF3-4EAC-858D-446F6AEA9D99}" srcOrd="0" destOrd="0" presId="urn:microsoft.com/office/officeart/2005/8/layout/pyramid1"/>
    <dgm:cxn modelId="{04E1E409-92E9-4086-9BA9-89334099D9B1}" type="presParOf" srcId="{E92ABE58-E105-43CD-A613-5B47247926EA}" destId="{B4219A4A-42B1-471D-9296-F1436D09C5C0}" srcOrd="1" destOrd="0" presId="urn:microsoft.com/office/officeart/2005/8/layout/pyramid1"/>
    <dgm:cxn modelId="{9202548E-34B5-438D-80AC-4794F0483E99}" type="presParOf" srcId="{6BF5FCF7-33AB-4689-B5E2-87A1D0FD4EE7}" destId="{D98ABCBB-528A-406D-A487-D54D43B27E74}" srcOrd="3" destOrd="0" presId="urn:microsoft.com/office/officeart/2005/8/layout/pyramid1"/>
    <dgm:cxn modelId="{05D93CD2-D5E9-4AD3-88D3-FF0F8232A488}" type="presParOf" srcId="{D98ABCBB-528A-406D-A487-D54D43B27E74}" destId="{09DA4951-12F8-46C1-A0B1-5560779D2965}" srcOrd="0" destOrd="0" presId="urn:microsoft.com/office/officeart/2005/8/layout/pyramid1"/>
    <dgm:cxn modelId="{1102FBB9-2647-4F2B-80B7-8F4897E5F210}" type="presParOf" srcId="{D98ABCBB-528A-406D-A487-D54D43B27E74}" destId="{1F75032D-39E4-4E6B-BAC9-7F9EA5DAFE11}"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Part I</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Part I</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Part II</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F5F-4CB5-4156-AB4A-9AD102D9E410}">
      <dsp:nvSpPr>
        <dsp:cNvPr id="0" name=""/>
        <dsp:cNvSpPr/>
      </dsp:nvSpPr>
      <dsp:spPr>
        <a:xfrm rot="5400000">
          <a:off x="2456559"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180890"/>
        <a:ext cx="694090" cy="797805"/>
      </dsp:txXfrm>
    </dsp:sp>
    <dsp:sp modelId="{9DD42A24-5779-48B0-BA9D-7C0A1F099BBF}">
      <dsp:nvSpPr>
        <dsp:cNvPr id="0" name=""/>
        <dsp:cNvSpPr/>
      </dsp:nvSpPr>
      <dsp:spPr>
        <a:xfrm>
          <a:off x="3570860" y="232080"/>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32080"/>
        <a:ext cx="1293488" cy="695423"/>
      </dsp:txXfrm>
    </dsp:sp>
    <dsp:sp modelId="{8E4679E0-60C8-4E67-8F57-A05B1532DD4A}">
      <dsp:nvSpPr>
        <dsp:cNvPr id="0" name=""/>
        <dsp:cNvSpPr/>
      </dsp:nvSpPr>
      <dsp:spPr>
        <a:xfrm rot="5400000">
          <a:off x="1367526"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180890"/>
        <a:ext cx="694090" cy="797805"/>
      </dsp:txXfrm>
    </dsp:sp>
    <dsp:sp modelId="{256EEA0E-F153-4A09-88D3-C3A12EA074C9}">
      <dsp:nvSpPr>
        <dsp:cNvPr id="0" name=""/>
        <dsp:cNvSpPr/>
      </dsp:nvSpPr>
      <dsp:spPr>
        <a:xfrm rot="5400000">
          <a:off x="1909956"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142430" y="1164683"/>
        <a:ext cx="694090" cy="797805"/>
      </dsp:txXfrm>
    </dsp:sp>
    <dsp:sp modelId="{321E6BD8-E670-4A73-B7E6-702B1199A636}">
      <dsp:nvSpPr>
        <dsp:cNvPr id="0" name=""/>
        <dsp:cNvSpPr/>
      </dsp:nvSpPr>
      <dsp:spPr>
        <a:xfrm>
          <a:off x="691806" y="1215873"/>
          <a:ext cx="1251762"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endParaRPr lang="en-US" sz="3000" kern="1200"/>
        </a:p>
      </dsp:txBody>
      <dsp:txXfrm>
        <a:off x="691806" y="1215873"/>
        <a:ext cx="1251762" cy="695423"/>
      </dsp:txXfrm>
    </dsp:sp>
    <dsp:sp modelId="{AD2BDA62-2AB9-4477-BA32-06AFEED18AC8}">
      <dsp:nvSpPr>
        <dsp:cNvPr id="0" name=""/>
        <dsp:cNvSpPr/>
      </dsp:nvSpPr>
      <dsp:spPr>
        <a:xfrm rot="5400000">
          <a:off x="2998990"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31464" y="1164683"/>
        <a:ext cx="694090" cy="797805"/>
      </dsp:txXfrm>
    </dsp:sp>
    <dsp:sp modelId="{B8B11624-282F-4CDD-B42B-1B2B7636449D}">
      <dsp:nvSpPr>
        <dsp:cNvPr id="0" name=""/>
        <dsp:cNvSpPr/>
      </dsp:nvSpPr>
      <dsp:spPr>
        <a:xfrm rot="5400000">
          <a:off x="2456559"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2148476"/>
        <a:ext cx="694090" cy="797805"/>
      </dsp:txXfrm>
    </dsp:sp>
    <dsp:sp modelId="{D4253934-9C1A-4C90-897B-2485D0634C17}">
      <dsp:nvSpPr>
        <dsp:cNvPr id="0" name=""/>
        <dsp:cNvSpPr/>
      </dsp:nvSpPr>
      <dsp:spPr>
        <a:xfrm>
          <a:off x="3570860" y="2199666"/>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199666"/>
        <a:ext cx="1293488" cy="695423"/>
      </dsp:txXfrm>
    </dsp:sp>
    <dsp:sp modelId="{267FEEEA-DDE7-41B3-A859-A6C0A787DD04}">
      <dsp:nvSpPr>
        <dsp:cNvPr id="0" name=""/>
        <dsp:cNvSpPr/>
      </dsp:nvSpPr>
      <dsp:spPr>
        <a:xfrm rot="5400000">
          <a:off x="1367526"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2148476"/>
        <a:ext cx="694090" cy="7978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D95FC-F19F-464B-8466-A2C57EBFB022}">
      <dsp:nvSpPr>
        <dsp:cNvPr id="0" name=""/>
        <dsp:cNvSpPr/>
      </dsp:nvSpPr>
      <dsp:spPr>
        <a:xfrm>
          <a:off x="2514607" y="0"/>
          <a:ext cx="1680662" cy="1354666"/>
        </a:xfrm>
        <a:prstGeom prst="trapezoid">
          <a:avLst>
            <a:gd name="adj" fmla="val 62032"/>
          </a:avLst>
        </a:prstGeom>
        <a:solidFill>
          <a:srgbClr val="1484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br>
            <a:rPr lang="en-US" sz="1200" b="1" kern="1200">
              <a:solidFill>
                <a:schemeClr val="bg1"/>
              </a:solidFill>
            </a:rPr>
          </a:br>
          <a:br>
            <a:rPr lang="en-US" sz="1200" b="1" kern="1200">
              <a:solidFill>
                <a:schemeClr val="bg1"/>
              </a:solidFill>
            </a:rPr>
          </a:br>
          <a:br>
            <a:rPr lang="en-US" sz="1200" b="1" kern="1200">
              <a:solidFill>
                <a:schemeClr val="bg1"/>
              </a:solidFill>
            </a:rPr>
          </a:br>
          <a:r>
            <a:rPr lang="en-US" sz="1200" b="1" kern="1200">
              <a:solidFill>
                <a:schemeClr val="bg1"/>
              </a:solidFill>
            </a:rPr>
            <a:t>Power </a:t>
          </a:r>
          <a:br>
            <a:rPr lang="en-US" sz="1200" b="1" kern="1200">
              <a:solidFill>
                <a:schemeClr val="bg1"/>
              </a:solidFill>
            </a:rPr>
          </a:br>
          <a:r>
            <a:rPr lang="en-US" sz="1200" b="1" kern="1200">
              <a:solidFill>
                <a:schemeClr val="bg1"/>
              </a:solidFill>
            </a:rPr>
            <a:t>Virtual Agents</a:t>
          </a:r>
        </a:p>
      </dsp:txBody>
      <dsp:txXfrm>
        <a:off x="2514607" y="0"/>
        <a:ext cx="1680662" cy="1354666"/>
      </dsp:txXfrm>
    </dsp:sp>
    <dsp:sp modelId="{41D82750-C933-42F1-9201-D937930BE74D}">
      <dsp:nvSpPr>
        <dsp:cNvPr id="0" name=""/>
        <dsp:cNvSpPr/>
      </dsp:nvSpPr>
      <dsp:spPr>
        <a:xfrm>
          <a:off x="1674275" y="1354666"/>
          <a:ext cx="3361325" cy="1354666"/>
        </a:xfrm>
        <a:prstGeom prst="trapezoid">
          <a:avLst>
            <a:gd name="adj" fmla="val 62032"/>
          </a:avLst>
        </a:prstGeom>
        <a:solidFill>
          <a:schemeClr val="bg2">
            <a:lumMod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br>
            <a:rPr lang="en-US" sz="1200" b="1" kern="1200">
              <a:solidFill>
                <a:schemeClr val="bg1"/>
              </a:solidFill>
            </a:rPr>
          </a:br>
          <a:br>
            <a:rPr lang="en-US" sz="1200" b="1" kern="1200">
              <a:solidFill>
                <a:schemeClr val="bg1"/>
              </a:solidFill>
            </a:rPr>
          </a:br>
          <a:r>
            <a:rPr lang="en-US" sz="1200" b="1" kern="1200">
              <a:solidFill>
                <a:schemeClr val="bg1"/>
              </a:solidFill>
            </a:rPr>
            <a:t>Power Platform</a:t>
          </a:r>
          <a:br>
            <a:rPr lang="en-US" sz="1200" b="1" kern="1200">
              <a:solidFill>
                <a:schemeClr val="bg1"/>
              </a:solidFill>
            </a:rPr>
          </a:br>
          <a:r>
            <a:rPr lang="en-US" sz="1200" b="0" kern="1200">
              <a:solidFill>
                <a:schemeClr val="bg1"/>
              </a:solidFill>
            </a:rPr>
            <a:t>Access to Flow, custom models through AI Builders and 100s of pre-built connectors</a:t>
          </a:r>
        </a:p>
      </dsp:txBody>
      <dsp:txXfrm>
        <a:off x="2262507" y="1354666"/>
        <a:ext cx="2184861" cy="1354666"/>
      </dsp:txXfrm>
    </dsp:sp>
    <dsp:sp modelId="{937E9428-BFF3-4EAC-858D-446F6AEA9D99}">
      <dsp:nvSpPr>
        <dsp:cNvPr id="0" name=""/>
        <dsp:cNvSpPr/>
      </dsp:nvSpPr>
      <dsp:spPr>
        <a:xfrm>
          <a:off x="833927" y="2709333"/>
          <a:ext cx="5041987" cy="1354666"/>
        </a:xfrm>
        <a:prstGeom prst="trapezoid">
          <a:avLst>
            <a:gd name="adj" fmla="val 62032"/>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r>
            <a:rPr lang="en-US" sz="1200" b="1" kern="1200">
              <a:solidFill>
                <a:schemeClr val="bg1"/>
              </a:solidFill>
            </a:rPr>
            <a:t>Azure Bot Service</a:t>
          </a:r>
          <a:br>
            <a:rPr lang="en-US" sz="1200" b="1" kern="1200">
              <a:solidFill>
                <a:schemeClr val="bg1"/>
              </a:solidFill>
            </a:rPr>
          </a:br>
          <a:r>
            <a:rPr lang="en-US" sz="1200" b="0" kern="1200">
              <a:solidFill>
                <a:schemeClr val="bg1"/>
              </a:solidFill>
            </a:rPr>
            <a:t>Easy, no-cliff access to the full power </a:t>
          </a:r>
          <a:br>
            <a:rPr lang="en-US" sz="1200" b="0" kern="1200">
              <a:solidFill>
                <a:schemeClr val="bg1"/>
              </a:solidFill>
            </a:rPr>
          </a:br>
          <a:r>
            <a:rPr lang="en-US" sz="1200" b="0" kern="1200">
              <a:solidFill>
                <a:schemeClr val="bg1"/>
              </a:solidFill>
            </a:rPr>
            <a:t>of the Azure Bot Framework</a:t>
          </a:r>
          <a:endParaRPr lang="en-US" sz="1200" b="1" kern="1200">
            <a:solidFill>
              <a:schemeClr val="bg1"/>
            </a:solidFill>
          </a:endParaRPr>
        </a:p>
      </dsp:txBody>
      <dsp:txXfrm>
        <a:off x="1716275" y="2709333"/>
        <a:ext cx="3277291" cy="1354666"/>
      </dsp:txXfrm>
    </dsp:sp>
    <dsp:sp modelId="{09DA4951-12F8-46C1-A0B1-5560779D2965}">
      <dsp:nvSpPr>
        <dsp:cNvPr id="0" name=""/>
        <dsp:cNvSpPr/>
      </dsp:nvSpPr>
      <dsp:spPr>
        <a:xfrm>
          <a:off x="0" y="4064000"/>
          <a:ext cx="6722650" cy="1354666"/>
        </a:xfrm>
        <a:prstGeom prst="trapezoid">
          <a:avLst>
            <a:gd name="adj" fmla="val 62032"/>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r>
            <a:rPr lang="en-US" sz="1200" b="1" kern="1200">
              <a:solidFill>
                <a:schemeClr val="bg1"/>
              </a:solidFill>
            </a:rPr>
            <a:t>Azure Cognitive Services</a:t>
          </a:r>
        </a:p>
        <a:p>
          <a:pPr marL="0" lvl="0" indent="0" algn="ctr" defTabSz="533400">
            <a:lnSpc>
              <a:spcPct val="90000"/>
            </a:lnSpc>
            <a:spcBef>
              <a:spcPct val="0"/>
            </a:spcBef>
            <a:spcAft>
              <a:spcPct val="35000"/>
            </a:spcAft>
            <a:buNone/>
          </a:pPr>
          <a:r>
            <a:rPr lang="en-US" sz="1200" b="0" kern="1200">
              <a:solidFill>
                <a:schemeClr val="bg1"/>
              </a:solidFill>
            </a:rPr>
            <a:t>Integrated with Azure Cognitive Services</a:t>
          </a:r>
        </a:p>
      </dsp:txBody>
      <dsp:txXfrm>
        <a:off x="1176463" y="4064000"/>
        <a:ext cx="4369722"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21/03/2021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11:54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776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6713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02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061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067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7300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3/21/2021 11:54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32977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2726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76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74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43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4145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3/21/2021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3/21/2021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3/21/2021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5357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39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731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519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175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23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738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02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3/21/2021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26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428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31370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582124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74899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118310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6591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4765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8581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68820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82872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96593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8605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119033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48186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777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372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69023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619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50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2943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902989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154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2718556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149473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18956231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85991284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9900162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87615627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02965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65794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00674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22951697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381933098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9322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59521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73978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552354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181744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773763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977274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83993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63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3/21/2021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image" Target="../media/image6.emf"/><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theme" Target="../theme/theme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21" Type="http://schemas.openxmlformats.org/officeDocument/2006/relationships/image" Target="../media/image59.pn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9.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37534235"/>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 id="214748392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11842589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0.svg"/><Relationship Id="rId3" Type="http://schemas.microsoft.com/office/2018/10/relationships/comments" Target="../comments/modernComment_7BBF5832_72B077DC.xml"/><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9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1.xml"/><Relationship Id="rId1" Type="http://schemas.openxmlformats.org/officeDocument/2006/relationships/tags" Target="../tags/tag2.xml"/><Relationship Id="rId4" Type="http://schemas.openxmlformats.org/officeDocument/2006/relationships/image" Target="../media/image63.emf"/></Relationships>
</file>

<file path=ppt/slides/_rels/slide12.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191.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7BBF555C_1D4579CB.xml"/><Relationship Id="rId2" Type="http://schemas.openxmlformats.org/officeDocument/2006/relationships/notesSlide" Target="../notesSlides/notesSlide12.xml"/><Relationship Id="rId1" Type="http://schemas.openxmlformats.org/officeDocument/2006/relationships/slideLayout" Target="../slideLayouts/slideLayout191.xml"/><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91.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191.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91.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91.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7.xml"/></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9.png"/><Relationship Id="rId7" Type="http://schemas.openxmlformats.org/officeDocument/2006/relationships/diagramColors" Target="../diagrams/colors4.xml"/><Relationship Id="rId12"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91.xml"/><Relationship Id="rId6" Type="http://schemas.openxmlformats.org/officeDocument/2006/relationships/diagramQuickStyle" Target="../diagrams/quickStyle4.xml"/><Relationship Id="rId11" Type="http://schemas.openxmlformats.org/officeDocument/2006/relationships/image" Target="../media/image81.png"/><Relationship Id="rId5" Type="http://schemas.openxmlformats.org/officeDocument/2006/relationships/diagramLayout" Target="../diagrams/layout4.xml"/><Relationship Id="rId10" Type="http://schemas.openxmlformats.org/officeDocument/2006/relationships/image" Target="../media/image80.png"/><Relationship Id="rId4" Type="http://schemas.openxmlformats.org/officeDocument/2006/relationships/diagramData" Target="../diagrams/data4.xml"/><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91.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8.xml"/><Relationship Id="rId1" Type="http://schemas.openxmlformats.org/officeDocument/2006/relationships/tags" Target="../tags/tag1.xml"/><Relationship Id="rId6" Type="http://schemas.openxmlformats.org/officeDocument/2006/relationships/image" Target="../media/image63.emf"/><Relationship Id="rId5" Type="http://schemas.openxmlformats.org/officeDocument/2006/relationships/image" Target="../media/image62.png"/><Relationship Id="rId4" Type="http://schemas.microsoft.com/office/2018/10/relationships/comments" Target="../comments/modernComment_7BBF5833_E855211E.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18/10/relationships/comments" Target="../comments/modernComment_7BBF582C_7916BD30.xml"/><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2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microsoft.com/office/2018/10/relationships/comments" Target="../comments/modernComment_7BBF56CE_FAE02A9C.xml"/><Relationship Id="rId2" Type="http://schemas.openxmlformats.org/officeDocument/2006/relationships/notesSlide" Target="../notesSlides/notesSlide9.xml"/><Relationship Id="rId1" Type="http://schemas.openxmlformats.org/officeDocument/2006/relationships/slideLayout" Target="../slideLayouts/slideLayout223.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399"/>
            <a:ext cx="1555241" cy="2351957"/>
            <a:chOff x="7233314" y="2333615"/>
            <a:chExt cx="1555682" cy="2352624"/>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5"/>
              <a:ext cx="1051560" cy="1051560"/>
              <a:chOff x="4726930" y="4471472"/>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797674" y="1130491"/>
            <a:ext cx="10690451" cy="923330"/>
          </a:xfrm>
          <a:prstGeom prst="rect">
            <a:avLst/>
          </a:prstGeom>
          <a:noFill/>
          <a:ln w="9525" cap="flat" cmpd="sng" algn="ctr">
            <a:noFill/>
            <a:prstDash val="dash"/>
          </a:ln>
          <a:effectLst/>
        </p:spPr>
        <p:txBody>
          <a:bodyPr wrap="none" lIns="91401" tIns="0" rIns="0" bIns="0" rtlCol="0" anchor="ctr" anchorCtr="0">
            <a:spAutoFit/>
          </a:bodyPr>
          <a:lstStyle/>
          <a:p>
            <a:pPr marL="0" marR="0" lvl="0" indent="0" algn="just"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a:ea typeface="+mn-ea"/>
                <a:cs typeface="Segoe UI"/>
              </a:rPr>
              <a:t>Innovation anywhere. Unlocks value everywhere.</a:t>
            </a:r>
          </a:p>
        </p:txBody>
      </p:sp>
      <p:sp>
        <p:nvSpPr>
          <p:cNvPr id="2" name="Title 1">
            <a:extLst>
              <a:ext uri="{FF2B5EF4-FFF2-40B4-BE49-F238E27FC236}">
                <a16:creationId xmlns:a16="http://schemas.microsoft.com/office/drawing/2014/main" id="{F87415D6-2C7C-4258-B77D-9DD671B4C098}"/>
              </a:ext>
            </a:extLst>
          </p:cNvPr>
          <p:cNvSpPr>
            <a:spLocks noGrp="1"/>
          </p:cNvSpPr>
          <p:nvPr>
            <p:ph type="title"/>
          </p:nvPr>
        </p:nvSpPr>
        <p:spPr>
          <a:xfrm>
            <a:off x="588263" y="457200"/>
            <a:ext cx="11018520" cy="553998"/>
          </a:xfrm>
        </p:spPr>
        <p:txBody>
          <a:bodyPr/>
          <a:lstStyle/>
          <a:p>
            <a:pPr algn="ctr"/>
            <a:r>
              <a:rPr lang="en-US">
                <a:solidFill>
                  <a:srgbClr val="1A1A1A"/>
                </a:solidFill>
              </a:rPr>
              <a:t>Microsoft Power Platform</a:t>
            </a:r>
            <a:endParaRPr lang="en-US"/>
          </a:p>
        </p:txBody>
      </p:sp>
      <p:grpSp>
        <p:nvGrpSpPr>
          <p:cNvPr id="59" name="Group 58">
            <a:extLst>
              <a:ext uri="{FF2B5EF4-FFF2-40B4-BE49-F238E27FC236}">
                <a16:creationId xmlns:a16="http://schemas.microsoft.com/office/drawing/2014/main" id="{459335C8-A836-4D5C-B651-8EABDA7FD872}"/>
              </a:ext>
            </a:extLst>
          </p:cNvPr>
          <p:cNvGrpSpPr/>
          <p:nvPr/>
        </p:nvGrpSpPr>
        <p:grpSpPr>
          <a:xfrm>
            <a:off x="3062902" y="4618887"/>
            <a:ext cx="6066195" cy="1781913"/>
            <a:chOff x="2900270" y="4854646"/>
            <a:chExt cx="6066195" cy="1781913"/>
          </a:xfrm>
        </p:grpSpPr>
        <p:sp>
          <p:nvSpPr>
            <p:cNvPr id="60" name="Rectangle 42">
              <a:extLst>
                <a:ext uri="{FF2B5EF4-FFF2-40B4-BE49-F238E27FC236}">
                  <a16:creationId xmlns:a16="http://schemas.microsoft.com/office/drawing/2014/main" id="{1ABB4055-4615-4DA1-9778-6C9EEB753244}"/>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EA81A0C1-DA3A-4CD8-B117-DF8379FA1CB2}"/>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62" name="Rectangle 61">
              <a:extLst>
                <a:ext uri="{FF2B5EF4-FFF2-40B4-BE49-F238E27FC236}">
                  <a16:creationId xmlns:a16="http://schemas.microsoft.com/office/drawing/2014/main" id="{21EA3ECE-925A-44DD-AD74-57F9954D2464}"/>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64" name="Graphic 63">
              <a:extLst>
                <a:ext uri="{FF2B5EF4-FFF2-40B4-BE49-F238E27FC236}">
                  <a16:creationId xmlns:a16="http://schemas.microsoft.com/office/drawing/2014/main" id="{07368059-E170-497D-9030-FCAC065B8C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0760" y="5316505"/>
              <a:ext cx="655705" cy="655705"/>
            </a:xfrm>
            <a:prstGeom prst="rect">
              <a:avLst/>
            </a:prstGeom>
          </p:spPr>
        </p:pic>
        <p:cxnSp>
          <p:nvCxnSpPr>
            <p:cNvPr id="65" name="Straight Connector 64">
              <a:extLst>
                <a:ext uri="{FF2B5EF4-FFF2-40B4-BE49-F238E27FC236}">
                  <a16:creationId xmlns:a16="http://schemas.microsoft.com/office/drawing/2014/main" id="{596C7912-FDC1-421E-9D74-78674EAC1F57}"/>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66" name="plug" title="Icon of a power plug showing an A to B connection">
              <a:extLst>
                <a:ext uri="{FF2B5EF4-FFF2-40B4-BE49-F238E27FC236}">
                  <a16:creationId xmlns:a16="http://schemas.microsoft.com/office/drawing/2014/main" id="{75D2E7C6-23CF-4BD2-901A-5852FE438081}"/>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7" name="Graphic 66">
              <a:extLst>
                <a:ext uri="{FF2B5EF4-FFF2-40B4-BE49-F238E27FC236}">
                  <a16:creationId xmlns:a16="http://schemas.microsoft.com/office/drawing/2014/main" id="{C1165CEA-0CE7-412D-A952-5C6A0E40D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964" y="5266130"/>
              <a:ext cx="700873" cy="719646"/>
            </a:xfrm>
            <a:prstGeom prst="rect">
              <a:avLst/>
            </a:prstGeom>
          </p:spPr>
        </p:pic>
        <p:grpSp>
          <p:nvGrpSpPr>
            <p:cNvPr id="68" name="Group 67">
              <a:extLst>
                <a:ext uri="{FF2B5EF4-FFF2-40B4-BE49-F238E27FC236}">
                  <a16:creationId xmlns:a16="http://schemas.microsoft.com/office/drawing/2014/main" id="{ABBD3C9A-58D5-4330-8F03-8614647DAFCB}"/>
                </a:ext>
              </a:extLst>
            </p:cNvPr>
            <p:cNvGrpSpPr/>
            <p:nvPr/>
          </p:nvGrpSpPr>
          <p:grpSpPr>
            <a:xfrm>
              <a:off x="6559575" y="4854646"/>
              <a:ext cx="552039" cy="1542599"/>
              <a:chOff x="5784065" y="4859576"/>
              <a:chExt cx="552196" cy="1543038"/>
            </a:xfrm>
          </p:grpSpPr>
          <p:sp>
            <p:nvSpPr>
              <p:cNvPr id="75" name="Rectangle 74">
                <a:extLst>
                  <a:ext uri="{FF2B5EF4-FFF2-40B4-BE49-F238E27FC236}">
                    <a16:creationId xmlns:a16="http://schemas.microsoft.com/office/drawing/2014/main" id="{FDE6CAD0-56F0-4385-BECC-25270A92F6F0}"/>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76" name="Straight Connector 75">
                <a:extLst>
                  <a:ext uri="{FF2B5EF4-FFF2-40B4-BE49-F238E27FC236}">
                    <a16:creationId xmlns:a16="http://schemas.microsoft.com/office/drawing/2014/main" id="{B46382AA-57BD-4E32-B0EB-9A79F806195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9" name="Group 68">
              <a:extLst>
                <a:ext uri="{FF2B5EF4-FFF2-40B4-BE49-F238E27FC236}">
                  <a16:creationId xmlns:a16="http://schemas.microsoft.com/office/drawing/2014/main" id="{B0981A32-A693-46F9-8131-78D46C2B8B1F}"/>
                </a:ext>
              </a:extLst>
            </p:cNvPr>
            <p:cNvGrpSpPr/>
            <p:nvPr/>
          </p:nvGrpSpPr>
          <p:grpSpPr>
            <a:xfrm>
              <a:off x="4729818" y="5374138"/>
              <a:ext cx="475266" cy="454817"/>
              <a:chOff x="4646698" y="5316505"/>
              <a:chExt cx="766815" cy="803205"/>
            </a:xfrm>
          </p:grpSpPr>
          <p:sp>
            <p:nvSpPr>
              <p:cNvPr id="71" name="Oval 70">
                <a:extLst>
                  <a:ext uri="{FF2B5EF4-FFF2-40B4-BE49-F238E27FC236}">
                    <a16:creationId xmlns:a16="http://schemas.microsoft.com/office/drawing/2014/main" id="{FF39D6A4-4BA0-48D8-9A82-E3361D6F8664}"/>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8BAC2C3-73B0-485B-AD59-8892C94E337B}"/>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2BFFB71B-4DFF-4937-A4DB-8D670167553E}"/>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76562EF6-CC99-456A-BBE9-D9B0D1647400}"/>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70" name="Rectangle 69">
              <a:extLst>
                <a:ext uri="{FF2B5EF4-FFF2-40B4-BE49-F238E27FC236}">
                  <a16:creationId xmlns:a16="http://schemas.microsoft.com/office/drawing/2014/main" id="{AD4BCB38-A27C-4826-B9A2-22F4185540EC}"/>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192416764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p:nvPr>
        </p:nvSpPr>
        <p:spPr/>
        <p:txBody>
          <a:bodyPr/>
          <a:lstStyle/>
          <a:p>
            <a:r>
              <a:rPr lang="en-US"/>
              <a:t>Power Virtual Agents is Designed For Everyone</a:t>
            </a:r>
            <a:br>
              <a:rPr lang="en-US"/>
            </a:br>
            <a:r>
              <a:rPr lang="en-US" sz="220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p:nvPr>
        </p:nvSpPr>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69181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4"/>
          <a:stretch>
            <a:fillRect/>
          </a:stretch>
        </p:blipFill>
        <p:spPr>
          <a:xfrm>
            <a:off x="5100498" y="1482392"/>
            <a:ext cx="6964651" cy="3918777"/>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6="http://schemas.microsoft.com/office/drawing/2014/main" xmlns="">
      <p:transition spd="med">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100498" y="1482078"/>
            <a:ext cx="6861338" cy="3997873"/>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00498" y="1482078"/>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5" y="1482079"/>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932454"/>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155061" y="1994354"/>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Easily build powerful conversations</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p:nvPr>
        </p:nvSpPr>
        <p:spPr/>
        <p:txBody>
          <a:bodyPr/>
          <a:lstStyle/>
          <a:p>
            <a:r>
              <a:rPr lang="en-US" dirty="0"/>
              <a:t>Demo: Easily build </a:t>
            </a:r>
            <a:r>
              <a:rPr lang="en-US"/>
              <a:t>powerful conversations</a:t>
            </a:r>
            <a:endParaRPr lang="en-US" dirty="0"/>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10"/>
          </p:nvPr>
        </p:nvSpPr>
        <p:spPr>
          <a:xfrm>
            <a:off x="584200" y="1435100"/>
            <a:ext cx="11018838" cy="5302990"/>
          </a:xfrm>
        </p:spPr>
        <p:txBody>
          <a:bodyPr vert="horz" wrap="square" lIns="0" tIns="0" rIns="0" bIns="0" rtlCol="0" anchor="t">
            <a:spAutoFit/>
          </a:bodyPr>
          <a:lstStyle/>
          <a:p>
            <a:r>
              <a:rPr lang="en-US" sz="2750" dirty="0">
                <a:ea typeface="+mn-lt"/>
                <a:cs typeface="+mn-lt"/>
              </a:rPr>
              <a:t>Learning 1: </a:t>
            </a:r>
          </a:p>
          <a:p>
            <a:pPr marL="738188" indent="0">
              <a:buNone/>
            </a:pPr>
            <a:r>
              <a:rPr lang="en-US" sz="2750" dirty="0">
                <a:ea typeface="+mn-lt"/>
                <a:cs typeface="+mn-lt"/>
              </a:rPr>
              <a:t>Easy to create, build, test and deploy a virtual agent. You can focus on content.</a:t>
            </a:r>
          </a:p>
          <a:p>
            <a:endParaRPr lang="en-US" sz="1200" dirty="0"/>
          </a:p>
          <a:p>
            <a:r>
              <a:rPr lang="en-US" sz="2750" dirty="0">
                <a:ea typeface="+mn-lt"/>
                <a:cs typeface="+mn-lt"/>
              </a:rPr>
              <a:t>Learning 2</a:t>
            </a:r>
          </a:p>
          <a:p>
            <a:pPr marL="738188" indent="0">
              <a:buNone/>
            </a:pPr>
            <a:r>
              <a:rPr lang="en-US" sz="2750" dirty="0">
                <a:ea typeface="+mn-lt"/>
                <a:cs typeface="+mn-lt"/>
              </a:rPr>
              <a:t>Advanced AI capabilities help the chatbot become smarter and create a great customer experience.</a:t>
            </a:r>
          </a:p>
          <a:p>
            <a:endParaRPr lang="en-US" sz="1200" dirty="0">
              <a:ea typeface="+mn-lt"/>
              <a:cs typeface="+mn-lt"/>
            </a:endParaRPr>
          </a:p>
          <a:p>
            <a:r>
              <a:rPr lang="en-US" sz="2750" dirty="0">
                <a:ea typeface="+mn-lt"/>
                <a:cs typeface="+mn-lt"/>
              </a:rPr>
              <a:t>Learning 3: </a:t>
            </a:r>
          </a:p>
          <a:p>
            <a:pPr marL="738188" indent="0">
              <a:buNone/>
            </a:pPr>
            <a:r>
              <a:rPr lang="en-US" sz="2750" dirty="0">
                <a:ea typeface="+mn-lt"/>
                <a:cs typeface="+mn-lt"/>
              </a:rPr>
              <a:t>Extend your chatbot by leveraging Power Automate and 100s of pre-build connectors.</a:t>
            </a:r>
          </a:p>
          <a:p>
            <a:endParaRPr lang="en-US" dirty="0"/>
          </a:p>
        </p:txBody>
      </p:sp>
    </p:spTree>
    <p:extLst>
      <p:ext uri="{BB962C8B-B14F-4D97-AF65-F5344CB8AC3E}">
        <p14:creationId xmlns:p14="http://schemas.microsoft.com/office/powerpoint/2010/main" val="17211509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2044041675"/>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6819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Create personalized customer experiences</a:t>
            </a:r>
          </a:p>
        </p:txBody>
      </p:sp>
      <p:sp>
        <p:nvSpPr>
          <p:cNvPr id="5" name="Text Placeholder 1">
            <a:extLst>
              <a:ext uri="{FF2B5EF4-FFF2-40B4-BE49-F238E27FC236}">
                <a16:creationId xmlns:a16="http://schemas.microsoft.com/office/drawing/2014/main" id="{7E85805A-F51F-4E5C-8441-21CEBA2CD324}"/>
              </a:ext>
            </a:extLst>
          </p:cNvPr>
          <p:cNvSpPr txBox="1">
            <a:spLocks/>
          </p:cNvSpPr>
          <p:nvPr/>
        </p:nvSpPr>
        <p:spPr>
          <a:xfrm>
            <a:off x="455995" y="1482078"/>
            <a:ext cx="4397506" cy="394864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Extend bot conversational capabilities with Power Automate.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Enable your bot to act on behalf of your customer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a:rPr>
              <a:t>Enable actions/access data from back-end systems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Recognize your customer</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Allow the bot to access the user’s information and take action on their behalf</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FD294F38-FBBF-43C2-9EB4-C8AA5F5E1F70}"/>
              </a:ext>
            </a:extLst>
          </p:cNvPr>
          <p:cNvPicPr>
            <a:picLocks noChangeAspect="1"/>
          </p:cNvPicPr>
          <p:nvPr/>
        </p:nvPicPr>
        <p:blipFill>
          <a:blip r:embed="rId3"/>
          <a:stretch>
            <a:fillRect/>
          </a:stretch>
        </p:blipFill>
        <p:spPr>
          <a:xfrm>
            <a:off x="5113809" y="1482078"/>
            <a:ext cx="7078192" cy="3981483"/>
          </a:xfrm>
          <a:prstGeom prst="rect">
            <a:avLst/>
          </a:prstGeom>
        </p:spPr>
      </p:pic>
    </p:spTree>
    <p:extLst>
      <p:ext uri="{BB962C8B-B14F-4D97-AF65-F5344CB8AC3E}">
        <p14:creationId xmlns:p14="http://schemas.microsoft.com/office/powerpoint/2010/main" val="7066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t>Transfer to a human agent</a:t>
            </a:r>
          </a:p>
        </p:txBody>
      </p:sp>
      <p:sp>
        <p:nvSpPr>
          <p:cNvPr id="5" name="Text Placeholder 1">
            <a:extLst>
              <a:ext uri="{FF2B5EF4-FFF2-40B4-BE49-F238E27FC236}">
                <a16:creationId xmlns:a16="http://schemas.microsoft.com/office/drawing/2014/main" id="{F2422CF2-8B82-4339-A641-B1455FE074C9}"/>
              </a:ext>
            </a:extLst>
          </p:cNvPr>
          <p:cNvSpPr txBox="1">
            <a:spLocks/>
          </p:cNvSpPr>
          <p:nvPr/>
        </p:nvSpPr>
        <p:spPr>
          <a:xfrm>
            <a:off x="455995" y="1482078"/>
            <a:ext cx="4147521" cy="4293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Configure and connect a bot to a human.</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Dynamics 365 Omnichannel for Customer Service</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Benefit from native integration to enable a hand-off from bot to live chat</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Hand-off to generic live-chat provider</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Extend hand-off capability to other providers</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B03A4432-8F17-42AD-9C69-89743D4BCEB0}"/>
              </a:ext>
            </a:extLst>
          </p:cNvPr>
          <p:cNvPicPr>
            <a:picLocks noChangeAspect="1"/>
          </p:cNvPicPr>
          <p:nvPr/>
        </p:nvPicPr>
        <p:blipFill>
          <a:blip r:embed="rId3"/>
          <a:stretch>
            <a:fillRect/>
          </a:stretch>
        </p:blipFill>
        <p:spPr>
          <a:xfrm>
            <a:off x="4980111" y="1482078"/>
            <a:ext cx="6950237" cy="3910667"/>
          </a:xfrm>
          <a:prstGeom prst="rect">
            <a:avLst/>
          </a:prstGeom>
        </p:spPr>
      </p:pic>
    </p:spTree>
    <p:extLst>
      <p:ext uri="{BB962C8B-B14F-4D97-AF65-F5344CB8AC3E}">
        <p14:creationId xmlns:p14="http://schemas.microsoft.com/office/powerpoint/2010/main" val="11514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Personalize your customer experience</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15077307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p:nvPr>
        </p:nvSpPr>
        <p:spPr/>
        <p:txBody>
          <a:bodyPr/>
          <a:lstStyle/>
          <a:p>
            <a:r>
              <a:rPr lang="en-US"/>
              <a:t>Demo: Personalize your customer experience</a:t>
            </a:r>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10"/>
          </p:nvPr>
        </p:nvSpPr>
        <p:spPr>
          <a:xfrm>
            <a:off x="584200" y="1435100"/>
            <a:ext cx="11018838" cy="3827202"/>
          </a:xfrm>
        </p:spPr>
        <p:txBody>
          <a:bodyPr vert="horz" wrap="square" lIns="0" tIns="0" rIns="0" bIns="0" rtlCol="0" anchor="t">
            <a:spAutoFit/>
          </a:bodyPr>
          <a:lstStyle/>
          <a:p>
            <a:r>
              <a:rPr lang="en-US" sz="2750" dirty="0">
                <a:ea typeface="+mn-lt"/>
                <a:cs typeface="+mn-lt"/>
              </a:rPr>
              <a:t>Learning 1: Extend your virtual agent with extended Power Automate capabilities</a:t>
            </a:r>
          </a:p>
          <a:p>
            <a:endParaRPr lang="en-US" dirty="0"/>
          </a:p>
          <a:p>
            <a:r>
              <a:rPr lang="en-US" sz="2750" dirty="0">
                <a:ea typeface="+mn-lt"/>
                <a:cs typeface="+mn-lt"/>
              </a:rPr>
              <a:t>Learning 2: Personalize your customer experience with feature such as customer authentication</a:t>
            </a:r>
          </a:p>
          <a:p>
            <a:endParaRPr lang="en-US" sz="2750" dirty="0">
              <a:ea typeface="+mn-lt"/>
              <a:cs typeface="+mn-lt"/>
            </a:endParaRPr>
          </a:p>
          <a:p>
            <a:pPr marL="0" indent="0">
              <a:buNone/>
            </a:pPr>
            <a:endParaRPr lang="en-US" sz="2750" dirty="0">
              <a:ea typeface="+mn-lt"/>
              <a:cs typeface="+mn-lt"/>
            </a:endParaRPr>
          </a:p>
          <a:p>
            <a:endParaRPr lang="en-US" dirty="0"/>
          </a:p>
        </p:txBody>
      </p:sp>
    </p:spTree>
    <p:extLst>
      <p:ext uri="{BB962C8B-B14F-4D97-AF65-F5344CB8AC3E}">
        <p14:creationId xmlns:p14="http://schemas.microsoft.com/office/powerpoint/2010/main" val="10470059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0ED3-5BCB-4072-B255-B6CAD564E665}"/>
              </a:ext>
            </a:extLst>
          </p:cNvPr>
          <p:cNvSpPr>
            <a:spLocks noGrp="1"/>
          </p:cNvSpPr>
          <p:nvPr>
            <p:ph type="title"/>
          </p:nvPr>
        </p:nvSpPr>
        <p:spPr>
          <a:xfrm>
            <a:off x="588263" y="457200"/>
            <a:ext cx="11018520" cy="553998"/>
          </a:xfrm>
        </p:spPr>
        <p:txBody>
          <a:bodyPr/>
          <a:lstStyle/>
          <a:p>
            <a:r>
              <a:rPr lang="en-US" dirty="0"/>
              <a:t>Built on Power Platform &amp; Azure Bot Service</a:t>
            </a:r>
          </a:p>
        </p:txBody>
      </p:sp>
      <p:grpSp>
        <p:nvGrpSpPr>
          <p:cNvPr id="20" name="Group 19">
            <a:extLst>
              <a:ext uri="{FF2B5EF4-FFF2-40B4-BE49-F238E27FC236}">
                <a16:creationId xmlns:a16="http://schemas.microsoft.com/office/drawing/2014/main" id="{166B6795-7A45-4E16-8F61-C30182B5FA89}"/>
              </a:ext>
            </a:extLst>
          </p:cNvPr>
          <p:cNvGrpSpPr/>
          <p:nvPr/>
        </p:nvGrpSpPr>
        <p:grpSpPr>
          <a:xfrm>
            <a:off x="13716847" y="1441610"/>
            <a:ext cx="6299230" cy="3449713"/>
            <a:chOff x="578195" y="1240980"/>
            <a:chExt cx="6299230" cy="3449713"/>
          </a:xfrm>
          <a:solidFill>
            <a:srgbClr val="0B556A"/>
          </a:solidFill>
        </p:grpSpPr>
        <p:sp>
          <p:nvSpPr>
            <p:cNvPr id="21" name="TextBox 20">
              <a:extLst>
                <a:ext uri="{FF2B5EF4-FFF2-40B4-BE49-F238E27FC236}">
                  <a16:creationId xmlns:a16="http://schemas.microsoft.com/office/drawing/2014/main" id="{418941D6-3A5C-4845-BB5F-F23EC31B060E}"/>
                </a:ext>
              </a:extLst>
            </p:cNvPr>
            <p:cNvSpPr txBox="1"/>
            <p:nvPr/>
          </p:nvSpPr>
          <p:spPr>
            <a:xfrm>
              <a:off x="4316308" y="4161383"/>
              <a:ext cx="247710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Accent:</a:t>
              </a:r>
              <a:r>
                <a:rPr lang="en-US" sz="1400">
                  <a:latin typeface="Segoe UI" panose="020B0502040204020203" pitchFamily="34" charset="0"/>
                  <a:cs typeface="Segoe UI" panose="020B0502040204020203" pitchFamily="34" charset="0"/>
                </a:rPr>
                <a:t> Icon, Sparingly used</a:t>
              </a:r>
              <a:endParaRPr lang="en-US" sz="1400" b="1">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6BCD98AF-7476-494E-A1D3-DA246E8AEB10}"/>
                </a:ext>
              </a:extLst>
            </p:cNvPr>
            <p:cNvSpPr txBox="1"/>
            <p:nvPr/>
          </p:nvSpPr>
          <p:spPr>
            <a:xfrm>
              <a:off x="4316309" y="3486665"/>
              <a:ext cx="2561116"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Accent: </a:t>
              </a:r>
              <a:r>
                <a:rPr lang="en-US" sz="1400">
                  <a:latin typeface="Segoe UI" panose="020B0502040204020203" pitchFamily="34" charset="0"/>
                  <a:cs typeface="Segoe UI" panose="020B0502040204020203" pitchFamily="34" charset="0"/>
                </a:rPr>
                <a:t>Icon</a:t>
              </a:r>
              <a:r>
                <a:rPr lang="en-US" sz="1400" b="1">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rPr>
                <a:t>Sparingly used</a:t>
              </a:r>
              <a:endParaRPr lang="en-US" sz="1400" b="1">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B5762C5D-6063-4D20-9686-B16FC7FE0135}"/>
                </a:ext>
              </a:extLst>
            </p:cNvPr>
            <p:cNvSpPr txBox="1"/>
            <p:nvPr/>
          </p:nvSpPr>
          <p:spPr>
            <a:xfrm>
              <a:off x="4316307" y="1462511"/>
              <a:ext cx="2561116"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Primary: </a:t>
              </a:r>
              <a:r>
                <a:rPr lang="en-US" sz="1400">
                  <a:latin typeface="Segoe UI" panose="020B0502040204020203" pitchFamily="34" charset="0"/>
                  <a:cs typeface="Segoe UI" panose="020B0502040204020203" pitchFamily="34" charset="0"/>
                </a:rPr>
                <a:t>Header, button links</a:t>
              </a:r>
            </a:p>
          </p:txBody>
        </p:sp>
        <p:sp>
          <p:nvSpPr>
            <p:cNvPr id="24" name="TextBox 23">
              <a:extLst>
                <a:ext uri="{FF2B5EF4-FFF2-40B4-BE49-F238E27FC236}">
                  <a16:creationId xmlns:a16="http://schemas.microsoft.com/office/drawing/2014/main" id="{FD6207B4-3282-4CB6-BCCF-D426DD9C2F3D}"/>
                </a:ext>
              </a:extLst>
            </p:cNvPr>
            <p:cNvSpPr txBox="1"/>
            <p:nvPr/>
          </p:nvSpPr>
          <p:spPr>
            <a:xfrm>
              <a:off x="4316307" y="2137229"/>
              <a:ext cx="231767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Secondary</a:t>
              </a:r>
              <a:r>
                <a:rPr lang="en-US" sz="1400">
                  <a:latin typeface="Segoe UI" panose="020B0502040204020203" pitchFamily="34" charset="0"/>
                  <a:cs typeface="Segoe UI" panose="020B0502040204020203" pitchFamily="34" charset="0"/>
                </a:rPr>
                <a:t>: Text hyperlinks</a:t>
              </a:r>
            </a:p>
          </p:txBody>
        </p:sp>
        <p:sp>
          <p:nvSpPr>
            <p:cNvPr id="25" name="TextBox 24">
              <a:extLst>
                <a:ext uri="{FF2B5EF4-FFF2-40B4-BE49-F238E27FC236}">
                  <a16:creationId xmlns:a16="http://schemas.microsoft.com/office/drawing/2014/main" id="{7CB426F9-1B91-408E-9842-6718ADB99A85}"/>
                </a:ext>
              </a:extLst>
            </p:cNvPr>
            <p:cNvSpPr txBox="1"/>
            <p:nvPr/>
          </p:nvSpPr>
          <p:spPr>
            <a:xfrm>
              <a:off x="4316308" y="2811947"/>
              <a:ext cx="2317675" cy="307777"/>
            </a:xfrm>
            <a:prstGeom prst="rect">
              <a:avLst/>
            </a:prstGeom>
            <a:grpFill/>
          </p:spPr>
          <p:txBody>
            <a:bodyPr wrap="square" rtlCol="0">
              <a:spAutoFit/>
            </a:bodyPr>
            <a:lstStyle/>
            <a:p>
              <a:r>
                <a:rPr lang="en-US" sz="1400" b="1">
                  <a:latin typeface="Segoe UI" panose="020B0502040204020203" pitchFamily="34" charset="0"/>
                  <a:cs typeface="Segoe UI" panose="020B0502040204020203" pitchFamily="34" charset="0"/>
                </a:rPr>
                <a:t>Tertiary</a:t>
              </a:r>
              <a:r>
                <a:rPr lang="en-US" sz="1400">
                  <a:latin typeface="Segoe UI" panose="020B0502040204020203" pitchFamily="34" charset="0"/>
                  <a:cs typeface="Segoe UI" panose="020B0502040204020203" pitchFamily="34" charset="0"/>
                </a:rPr>
                <a:t>: Icon, UI details</a:t>
              </a:r>
            </a:p>
          </p:txBody>
        </p:sp>
        <p:pic>
          <p:nvPicPr>
            <p:cNvPr id="26" name="Picture 25" descr="A screenshot of a cell phone&#10;&#10;Description automatically generated">
              <a:extLst>
                <a:ext uri="{FF2B5EF4-FFF2-40B4-BE49-F238E27FC236}">
                  <a16:creationId xmlns:a16="http://schemas.microsoft.com/office/drawing/2014/main" id="{C2BF7DA5-D77A-41B0-870E-02812EC3CEAB}"/>
                </a:ext>
              </a:extLst>
            </p:cNvPr>
            <p:cNvPicPr>
              <a:picLocks noChangeAspect="1"/>
            </p:cNvPicPr>
            <p:nvPr/>
          </p:nvPicPr>
          <p:blipFill>
            <a:blip r:embed="rId3"/>
            <a:stretch>
              <a:fillRect/>
            </a:stretch>
          </p:blipFill>
          <p:spPr>
            <a:xfrm>
              <a:off x="578195" y="1240980"/>
              <a:ext cx="3460135" cy="3449713"/>
            </a:xfrm>
            <a:prstGeom prst="rect">
              <a:avLst/>
            </a:prstGeom>
            <a:grpFill/>
          </p:spPr>
        </p:pic>
      </p:grpSp>
      <p:graphicFrame>
        <p:nvGraphicFramePr>
          <p:cNvPr id="3" name="Diagram 2">
            <a:extLst>
              <a:ext uri="{FF2B5EF4-FFF2-40B4-BE49-F238E27FC236}">
                <a16:creationId xmlns:a16="http://schemas.microsoft.com/office/drawing/2014/main" id="{486A3C97-F2E3-4408-94D6-C6050D3542B8}"/>
              </a:ext>
            </a:extLst>
          </p:cNvPr>
          <p:cNvGraphicFramePr/>
          <p:nvPr/>
        </p:nvGraphicFramePr>
        <p:xfrm>
          <a:off x="196765" y="1207205"/>
          <a:ext cx="672265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9" name="Picture 28" descr="A picture containing drawing&#10;&#10;Description automatically generated">
            <a:extLst>
              <a:ext uri="{FF2B5EF4-FFF2-40B4-BE49-F238E27FC236}">
                <a16:creationId xmlns:a16="http://schemas.microsoft.com/office/drawing/2014/main" id="{EA6B2DB2-D9BA-42A0-9EC3-D136A2C06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2886" y="1663141"/>
            <a:ext cx="389777" cy="389777"/>
          </a:xfrm>
          <a:prstGeom prst="rect">
            <a:avLst/>
          </a:prstGeom>
          <a:effectLst>
            <a:glow rad="139700">
              <a:schemeClr val="accent4">
                <a:satMod val="175000"/>
                <a:alpha val="40000"/>
              </a:schemeClr>
            </a:glow>
          </a:effectLst>
        </p:spPr>
      </p:pic>
      <p:grpSp>
        <p:nvGrpSpPr>
          <p:cNvPr id="30" name="Group 29">
            <a:extLst>
              <a:ext uri="{FF2B5EF4-FFF2-40B4-BE49-F238E27FC236}">
                <a16:creationId xmlns:a16="http://schemas.microsoft.com/office/drawing/2014/main" id="{EE5657F6-D781-4854-99ED-6882DD3E8E3C}"/>
              </a:ext>
            </a:extLst>
          </p:cNvPr>
          <p:cNvGrpSpPr>
            <a:grpSpLocks noChangeAspect="1"/>
          </p:cNvGrpSpPr>
          <p:nvPr/>
        </p:nvGrpSpPr>
        <p:grpSpPr>
          <a:xfrm>
            <a:off x="2682105" y="2671713"/>
            <a:ext cx="365760" cy="365760"/>
            <a:chOff x="5216175" y="2901971"/>
            <a:chExt cx="1715723" cy="1715723"/>
          </a:xfrm>
          <a:effectLst/>
        </p:grpSpPr>
        <p:sp>
          <p:nvSpPr>
            <p:cNvPr id="31" name="Oval 30">
              <a:extLst>
                <a:ext uri="{FF2B5EF4-FFF2-40B4-BE49-F238E27FC236}">
                  <a16:creationId xmlns:a16="http://schemas.microsoft.com/office/drawing/2014/main" id="{03C80EDA-9127-4B70-92EA-85CA7B180F4F}"/>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4">
              <a:extLst>
                <a:ext uri="{FF2B5EF4-FFF2-40B4-BE49-F238E27FC236}">
                  <a16:creationId xmlns:a16="http://schemas.microsoft.com/office/drawing/2014/main" id="{045F51ED-4912-4F09-87A3-D5FC148A1613}"/>
                </a:ext>
              </a:extLst>
            </p:cNvPr>
            <p:cNvGrpSpPr>
              <a:grpSpLocks noChangeAspect="1"/>
            </p:cNvGrpSpPr>
            <p:nvPr/>
          </p:nvGrpSpPr>
          <p:grpSpPr bwMode="auto">
            <a:xfrm>
              <a:off x="5681957" y="3458106"/>
              <a:ext cx="784088" cy="603380"/>
              <a:chOff x="2880" y="2176"/>
              <a:chExt cx="256" cy="197"/>
            </a:xfrm>
            <a:solidFill>
              <a:srgbClr val="D2D2D2"/>
            </a:solidFill>
          </p:grpSpPr>
          <p:sp>
            <p:nvSpPr>
              <p:cNvPr id="33" name="Freeform 5">
                <a:extLst>
                  <a:ext uri="{FF2B5EF4-FFF2-40B4-BE49-F238E27FC236}">
                    <a16:creationId xmlns:a16="http://schemas.microsoft.com/office/drawing/2014/main" id="{0E643F2C-252C-4D22-B07E-BF560884B02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6">
                <a:extLst>
                  <a:ext uri="{FF2B5EF4-FFF2-40B4-BE49-F238E27FC236}">
                    <a16:creationId xmlns:a16="http://schemas.microsoft.com/office/drawing/2014/main" id="{4E303006-19E5-4E7E-A7D2-82433A8DE45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7">
                <a:extLst>
                  <a:ext uri="{FF2B5EF4-FFF2-40B4-BE49-F238E27FC236}">
                    <a16:creationId xmlns:a16="http://schemas.microsoft.com/office/drawing/2014/main" id="{88CA8BA3-591C-4DFC-A3EB-52D289BB954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8">
                <a:extLst>
                  <a:ext uri="{FF2B5EF4-FFF2-40B4-BE49-F238E27FC236}">
                    <a16:creationId xmlns:a16="http://schemas.microsoft.com/office/drawing/2014/main" id="{FB3BB96E-C79C-4143-AAAA-056680A384B1}"/>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9">
                <a:extLst>
                  <a:ext uri="{FF2B5EF4-FFF2-40B4-BE49-F238E27FC236}">
                    <a16:creationId xmlns:a16="http://schemas.microsoft.com/office/drawing/2014/main" id="{8EF86987-CC42-47A6-9359-7B0863BD5EF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50FACE68-DF61-4D16-A79C-B60736E8D35B}"/>
              </a:ext>
            </a:extLst>
          </p:cNvPr>
          <p:cNvGrpSpPr/>
          <p:nvPr/>
        </p:nvGrpSpPr>
        <p:grpSpPr>
          <a:xfrm>
            <a:off x="4052910" y="2669207"/>
            <a:ext cx="365760" cy="365760"/>
            <a:chOff x="3652520" y="2333616"/>
            <a:chExt cx="1051560" cy="1051560"/>
          </a:xfrm>
          <a:effectLst/>
        </p:grpSpPr>
        <p:sp>
          <p:nvSpPr>
            <p:cNvPr id="39" name="Oval 38">
              <a:extLst>
                <a:ext uri="{FF2B5EF4-FFF2-40B4-BE49-F238E27FC236}">
                  <a16:creationId xmlns:a16="http://schemas.microsoft.com/office/drawing/2014/main" id="{FCD1AF3D-A324-46BC-A966-D214FE80276E}"/>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40" name="Group 12">
              <a:extLst>
                <a:ext uri="{FF2B5EF4-FFF2-40B4-BE49-F238E27FC236}">
                  <a16:creationId xmlns:a16="http://schemas.microsoft.com/office/drawing/2014/main" id="{E3E5FE87-4E94-4824-8024-7F081CB8F19B}"/>
                </a:ext>
              </a:extLst>
            </p:cNvPr>
            <p:cNvGrpSpPr>
              <a:grpSpLocks noChangeAspect="1"/>
            </p:cNvGrpSpPr>
            <p:nvPr/>
          </p:nvGrpSpPr>
          <p:grpSpPr bwMode="auto">
            <a:xfrm>
              <a:off x="3936139" y="2675429"/>
              <a:ext cx="484321" cy="367935"/>
              <a:chOff x="4543" y="2176"/>
              <a:chExt cx="258" cy="196"/>
            </a:xfrm>
            <a:solidFill>
              <a:schemeClr val="bg1"/>
            </a:solidFill>
          </p:grpSpPr>
          <p:sp>
            <p:nvSpPr>
              <p:cNvPr id="42" name="Freeform 13">
                <a:extLst>
                  <a:ext uri="{FF2B5EF4-FFF2-40B4-BE49-F238E27FC236}">
                    <a16:creationId xmlns:a16="http://schemas.microsoft.com/office/drawing/2014/main" id="{035585EC-8B09-4917-9425-1BD149FB2173}"/>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3" name="Freeform 14">
                <a:extLst>
                  <a:ext uri="{FF2B5EF4-FFF2-40B4-BE49-F238E27FC236}">
                    <a16:creationId xmlns:a16="http://schemas.microsoft.com/office/drawing/2014/main" id="{ADC12967-DF72-42ED-B581-8C53950FB70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4" name="Freeform 15">
                <a:extLst>
                  <a:ext uri="{FF2B5EF4-FFF2-40B4-BE49-F238E27FC236}">
                    <a16:creationId xmlns:a16="http://schemas.microsoft.com/office/drawing/2014/main" id="{4A35B24D-97D3-4524-B2A4-97325BCCCFC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5" name="Freeform 16">
                <a:extLst>
                  <a:ext uri="{FF2B5EF4-FFF2-40B4-BE49-F238E27FC236}">
                    <a16:creationId xmlns:a16="http://schemas.microsoft.com/office/drawing/2014/main" id="{9C1E9857-EDC3-4F20-ADB9-2461C82BCEF1}"/>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6" name="Freeform 17">
                <a:extLst>
                  <a:ext uri="{FF2B5EF4-FFF2-40B4-BE49-F238E27FC236}">
                    <a16:creationId xmlns:a16="http://schemas.microsoft.com/office/drawing/2014/main" id="{6CEDECF3-2556-44DF-9347-0885BC20BC50}"/>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48" name="Group 47">
            <a:extLst>
              <a:ext uri="{FF2B5EF4-FFF2-40B4-BE49-F238E27FC236}">
                <a16:creationId xmlns:a16="http://schemas.microsoft.com/office/drawing/2014/main" id="{79FF103C-99E0-465A-94CC-0676A55EDBC5}"/>
              </a:ext>
            </a:extLst>
          </p:cNvPr>
          <p:cNvGrpSpPr/>
          <p:nvPr/>
        </p:nvGrpSpPr>
        <p:grpSpPr>
          <a:xfrm>
            <a:off x="3369734" y="2669207"/>
            <a:ext cx="365760" cy="365760"/>
            <a:chOff x="4726930" y="4471472"/>
            <a:chExt cx="703088" cy="703088"/>
          </a:xfrm>
          <a:effectLst>
            <a:outerShdw blurRad="177800" dist="177800" dir="5400000" algn="t" rotWithShape="0">
              <a:prstClr val="black">
                <a:alpha val="10000"/>
              </a:prstClr>
            </a:outerShdw>
          </a:effectLst>
        </p:grpSpPr>
        <p:sp>
          <p:nvSpPr>
            <p:cNvPr id="50" name="Oval 49">
              <a:extLst>
                <a:ext uri="{FF2B5EF4-FFF2-40B4-BE49-F238E27FC236}">
                  <a16:creationId xmlns:a16="http://schemas.microsoft.com/office/drawing/2014/main" id="{1E90BBE2-D331-45D6-A27D-630FFC7FD2E3}"/>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1C04D096-C3BA-4BA1-93FB-FEEB77049F86}"/>
                </a:ext>
              </a:extLst>
            </p:cNvPr>
            <p:cNvGrpSpPr/>
            <p:nvPr/>
          </p:nvGrpSpPr>
          <p:grpSpPr>
            <a:xfrm>
              <a:off x="4902990" y="4689695"/>
              <a:ext cx="350968" cy="266644"/>
              <a:chOff x="-1146792" y="678443"/>
              <a:chExt cx="1017587" cy="773113"/>
            </a:xfrm>
            <a:solidFill>
              <a:srgbClr val="D2D2D2"/>
            </a:solidFill>
          </p:grpSpPr>
          <p:sp>
            <p:nvSpPr>
              <p:cNvPr id="52" name="Freeform 5">
                <a:extLst>
                  <a:ext uri="{FF2B5EF4-FFF2-40B4-BE49-F238E27FC236}">
                    <a16:creationId xmlns:a16="http://schemas.microsoft.com/office/drawing/2014/main" id="{0E7E74A9-6791-4758-BB01-57D0371D69AC}"/>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96A48771-43C6-44EB-9887-515E4E1F3258}"/>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9" name="Picture 8" descr="A picture containing group, food&#10;&#10;Description automatically generated">
            <a:extLst>
              <a:ext uri="{FF2B5EF4-FFF2-40B4-BE49-F238E27FC236}">
                <a16:creationId xmlns:a16="http://schemas.microsoft.com/office/drawing/2014/main" id="{CC43C590-6332-4842-9514-46B7227C7D10}"/>
              </a:ext>
            </a:extLst>
          </p:cNvPr>
          <p:cNvPicPr>
            <a:picLocks noChangeAspect="1"/>
          </p:cNvPicPr>
          <p:nvPr/>
        </p:nvPicPr>
        <p:blipFill>
          <a:blip r:embed="rId10"/>
          <a:stretch>
            <a:fillRect/>
          </a:stretch>
        </p:blipFill>
        <p:spPr>
          <a:xfrm>
            <a:off x="7815739" y="1001160"/>
            <a:ext cx="3849517" cy="4091842"/>
          </a:xfrm>
          <a:prstGeom prst="rect">
            <a:avLst/>
          </a:prstGeom>
        </p:spPr>
      </p:pic>
      <p:cxnSp>
        <p:nvCxnSpPr>
          <p:cNvPr id="11" name="Connector: Elbow 10">
            <a:extLst>
              <a:ext uri="{FF2B5EF4-FFF2-40B4-BE49-F238E27FC236}">
                <a16:creationId xmlns:a16="http://schemas.microsoft.com/office/drawing/2014/main" id="{5FBA2004-CD23-4AA3-B6C4-CC5059FA6A06}"/>
              </a:ext>
            </a:extLst>
          </p:cNvPr>
          <p:cNvCxnSpPr>
            <a:cxnSpLocks/>
          </p:cNvCxnSpPr>
          <p:nvPr/>
        </p:nvCxnSpPr>
        <p:spPr>
          <a:xfrm flipV="1">
            <a:off x="4865427" y="2197289"/>
            <a:ext cx="2654489" cy="876245"/>
          </a:xfrm>
          <a:prstGeom prst="bentConnector3">
            <a:avLst>
              <a:gd name="adj1" fmla="val 7093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9EF9C37-D757-4AAE-A8C0-DED25911D323}"/>
              </a:ext>
            </a:extLst>
          </p:cNvPr>
          <p:cNvCxnSpPr>
            <a:cxnSpLocks/>
          </p:cNvCxnSpPr>
          <p:nvPr/>
        </p:nvCxnSpPr>
        <p:spPr>
          <a:xfrm>
            <a:off x="5667743" y="4548257"/>
            <a:ext cx="1785214" cy="1230990"/>
          </a:xfrm>
          <a:prstGeom prst="bentConnector3">
            <a:avLst>
              <a:gd name="adj1" fmla="val 6004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5B8ECFC-18BB-44B5-8223-9D400AC21C1C}"/>
              </a:ext>
            </a:extLst>
          </p:cNvPr>
          <p:cNvCxnSpPr>
            <a:cxnSpLocks/>
          </p:cNvCxnSpPr>
          <p:nvPr/>
        </p:nvCxnSpPr>
        <p:spPr>
          <a:xfrm flipV="1">
            <a:off x="6919415" y="6096000"/>
            <a:ext cx="3903973" cy="529872"/>
          </a:xfrm>
          <a:prstGeom prst="bentConnector3">
            <a:avLst>
              <a:gd name="adj1" fmla="val 10051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descr="A picture containing device, clock&#10;&#10;Description automatically generated">
            <a:extLst>
              <a:ext uri="{FF2B5EF4-FFF2-40B4-BE49-F238E27FC236}">
                <a16:creationId xmlns:a16="http://schemas.microsoft.com/office/drawing/2014/main" id="{02D2F396-31F3-4802-99CE-AB02D750D8C8}"/>
              </a:ext>
            </a:extLst>
          </p:cNvPr>
          <p:cNvPicPr>
            <a:picLocks noChangeAspect="1"/>
          </p:cNvPicPr>
          <p:nvPr/>
        </p:nvPicPr>
        <p:blipFill>
          <a:blip r:embed="rId11"/>
          <a:stretch>
            <a:fillRect/>
          </a:stretch>
        </p:blipFill>
        <p:spPr>
          <a:xfrm>
            <a:off x="7596094" y="5375454"/>
            <a:ext cx="2019013" cy="1097838"/>
          </a:xfrm>
          <a:prstGeom prst="rect">
            <a:avLst/>
          </a:prstGeom>
        </p:spPr>
      </p:pic>
      <p:pic>
        <p:nvPicPr>
          <p:cNvPr id="60" name="Picture 59" descr="A close up of a map&#10;&#10;Description automatically generated">
            <a:extLst>
              <a:ext uri="{FF2B5EF4-FFF2-40B4-BE49-F238E27FC236}">
                <a16:creationId xmlns:a16="http://schemas.microsoft.com/office/drawing/2014/main" id="{D66942FD-2109-4BA3-9C5B-96253BB8771B}"/>
              </a:ext>
            </a:extLst>
          </p:cNvPr>
          <p:cNvPicPr>
            <a:picLocks noChangeAspect="1"/>
          </p:cNvPicPr>
          <p:nvPr/>
        </p:nvPicPr>
        <p:blipFill>
          <a:blip r:embed="rId12"/>
          <a:stretch>
            <a:fillRect/>
          </a:stretch>
        </p:blipFill>
        <p:spPr>
          <a:xfrm>
            <a:off x="9914850" y="5420751"/>
            <a:ext cx="1918573" cy="1076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1223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553998"/>
          </a:xfrm>
        </p:spPr>
        <p:txBody>
          <a:bodyPr/>
          <a:lstStyle/>
          <a:p>
            <a:pPr lvl="0"/>
            <a:r>
              <a:rPr lang="en-US" dirty="0"/>
              <a:t>Extend your bot capabilities with Azure Bot Service</a:t>
            </a:r>
          </a:p>
        </p:txBody>
      </p:sp>
      <p:sp>
        <p:nvSpPr>
          <p:cNvPr id="5" name="Text Placeholder 1">
            <a:extLst>
              <a:ext uri="{FF2B5EF4-FFF2-40B4-BE49-F238E27FC236}">
                <a16:creationId xmlns:a16="http://schemas.microsoft.com/office/drawing/2014/main" id="{9E9B3B55-E2DB-4060-B9B6-CC43FAD2DDCD}"/>
              </a:ext>
            </a:extLst>
          </p:cNvPr>
          <p:cNvSpPr txBox="1">
            <a:spLocks/>
          </p:cNvSpPr>
          <p:nvPr/>
        </p:nvSpPr>
        <p:spPr>
          <a:xfrm>
            <a:off x="455995" y="1482079"/>
            <a:ext cx="4561308" cy="25817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961" b="1" spc="0">
                <a:gradFill>
                  <a:gsLst>
                    <a:gs pos="83000">
                      <a:srgbClr val="008272"/>
                    </a:gs>
                    <a:gs pos="100000">
                      <a:srgbClr val="008272"/>
                    </a:gs>
                  </a:gsLst>
                  <a:lin ang="5400000" scaled="1"/>
                </a:gradFill>
                <a:latin typeface="Segoe UI"/>
              </a:rPr>
              <a:t>Microsoft Bot Framework Skills Support</a:t>
            </a:r>
          </a:p>
          <a:p>
            <a:pPr defTabSz="932186" fontAlgn="base">
              <a:spcAft>
                <a:spcPts val="588"/>
              </a:spcAft>
              <a:buSzTx/>
            </a:pPr>
            <a:r>
              <a:rPr lang="en-US" sz="1765" spc="0">
                <a:gradFill>
                  <a:gsLst>
                    <a:gs pos="83000">
                      <a:srgbClr val="3C3C41"/>
                    </a:gs>
                    <a:gs pos="100000">
                      <a:srgbClr val="3C3C41"/>
                    </a:gs>
                  </a:gsLst>
                  <a:lin ang="5400000" scaled="1"/>
                </a:gradFill>
                <a:latin typeface="Segoe UI"/>
                <a:cs typeface="Segoe UI" panose="020B0502040204020203" pitchFamily="34" charset="0"/>
              </a:rPr>
              <a:t>Skills are reusable conversational dialogs that can be used to author scenarios using complex capabilities. Bot authors can convert any existing bot into a Skill and seamlessly trigger actions embedded in it through our no-code designer.</a:t>
            </a:r>
          </a:p>
          <a:p>
            <a:pPr defTabSz="932186" fontAlgn="base">
              <a:spcAft>
                <a:spcPts val="588"/>
              </a:spcAft>
              <a:buSzTx/>
            </a:pPr>
            <a:endParaRPr lang="en-US" sz="1765" spc="0">
              <a:gradFill>
                <a:gsLst>
                  <a:gs pos="83000">
                    <a:srgbClr val="3C3C41"/>
                  </a:gs>
                  <a:gs pos="100000">
                    <a:srgbClr val="3C3C41"/>
                  </a:gs>
                </a:gsLst>
                <a:lin ang="5400000" scaled="1"/>
              </a:gradFill>
              <a:latin typeface="Segoe UI"/>
              <a:cs typeface="Segoe UI" panose="020B0502040204020203" pitchFamily="34" charset="0"/>
            </a:endParaRPr>
          </a:p>
        </p:txBody>
      </p:sp>
      <p:pic>
        <p:nvPicPr>
          <p:cNvPr id="3" name="Picture 2" descr="A screenshot of a social media post&#10;&#10;Description automatically generated">
            <a:extLst>
              <a:ext uri="{FF2B5EF4-FFF2-40B4-BE49-F238E27FC236}">
                <a16:creationId xmlns:a16="http://schemas.microsoft.com/office/drawing/2014/main" id="{3B77C22D-0D39-4039-8338-12023AF54D23}"/>
              </a:ext>
            </a:extLst>
          </p:cNvPr>
          <p:cNvPicPr>
            <a:picLocks noChangeAspect="1"/>
          </p:cNvPicPr>
          <p:nvPr/>
        </p:nvPicPr>
        <p:blipFill>
          <a:blip r:embed="rId3"/>
          <a:stretch>
            <a:fillRect/>
          </a:stretch>
        </p:blipFill>
        <p:spPr>
          <a:xfrm>
            <a:off x="5338834" y="1311675"/>
            <a:ext cx="6853167" cy="4007199"/>
          </a:xfrm>
          <a:prstGeom prst="rect">
            <a:avLst/>
          </a:prstGeom>
        </p:spPr>
      </p:pic>
      <p:sp>
        <p:nvSpPr>
          <p:cNvPr id="6" name="Rectangle 5">
            <a:extLst>
              <a:ext uri="{FF2B5EF4-FFF2-40B4-BE49-F238E27FC236}">
                <a16:creationId xmlns:a16="http://schemas.microsoft.com/office/drawing/2014/main" id="{EA2E8FEE-2D4F-42D9-9868-25D59013F30C}"/>
              </a:ext>
            </a:extLst>
          </p:cNvPr>
          <p:cNvSpPr/>
          <p:nvPr/>
        </p:nvSpPr>
        <p:spPr>
          <a:xfrm>
            <a:off x="4008151" y="1311675"/>
            <a:ext cx="706797" cy="369332"/>
          </a:xfrm>
          <a:prstGeom prst="rect">
            <a:avLst/>
          </a:prstGeom>
        </p:spPr>
        <p:txBody>
          <a:bodyPr wrap="none">
            <a:spAutoFit/>
          </a:bodyPr>
          <a:lstStyle/>
          <a:p>
            <a:r>
              <a:rPr lang="en-US" sz="1800" baseline="30000" dirty="0">
                <a:solidFill>
                  <a:srgbClr val="14848F"/>
                </a:solidFill>
              </a:rPr>
              <a:t>preview</a:t>
            </a:r>
            <a:endParaRPr lang="en-US" dirty="0">
              <a:solidFill>
                <a:srgbClr val="14848F"/>
              </a:solidFill>
            </a:endParaRPr>
          </a:p>
        </p:txBody>
      </p:sp>
    </p:spTree>
    <p:extLst>
      <p:ext uri="{BB962C8B-B14F-4D97-AF65-F5344CB8AC3E}">
        <p14:creationId xmlns:p14="http://schemas.microsoft.com/office/powerpoint/2010/main" val="18588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Create and deploy a Power Virtual Agents bot</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1180716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extLst>
              <p:ext uri="{D42A27DB-BD31-4B8C-83A1-F6EECF244321}">
                <p14:modId xmlns:p14="http://schemas.microsoft.com/office/powerpoint/2010/main" val="3541788747"/>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63598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3: Power Packed Day with Power Virtual Agents – Part 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212723"/>
            <a:ext cx="5222543" cy="54620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A Robust Virtual Agent Platform</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Converse everywhere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Easily make your bots better</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personalized customer experiences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Transfer to a human agent</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Built on Power Platform &amp; Azure Bot Service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Extend your bot capabilities with Azure Bot Service</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000" dirty="0">
                <a:solidFill>
                  <a:srgbClr val="2F2F2F"/>
                </a:solidFill>
              </a:rPr>
              <a:t>Create and deploy a Power Virtual Agents bot</a:t>
            </a:r>
            <a:endParaRPr lang="en-IN" sz="2000" dirty="0">
              <a:solidFill>
                <a:srgbClr val="2F2F2F"/>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Complex challenges</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4A846339-E382-44CD-9A38-C66BD3AF7ABA}"/>
              </a:ext>
            </a:extLst>
          </p:cNvPr>
          <p:cNvGrpSpPr/>
          <p:nvPr/>
        </p:nvGrpSpPr>
        <p:grpSpPr>
          <a:xfrm>
            <a:off x="1021998" y="1769449"/>
            <a:ext cx="3184200" cy="3340251"/>
            <a:chOff x="1106659" y="1638178"/>
            <a:chExt cx="3248050" cy="3407230"/>
          </a:xfrm>
        </p:grpSpPr>
        <p:sp>
          <p:nvSpPr>
            <p:cNvPr id="28" name="Oval 27">
              <a:extLst>
                <a:ext uri="{FF2B5EF4-FFF2-40B4-BE49-F238E27FC236}">
                  <a16:creationId xmlns:a16="http://schemas.microsoft.com/office/drawing/2014/main" id="{A24C8DBB-A28F-4F54-927D-15C54063A628}"/>
                </a:ext>
              </a:extLst>
            </p:cNvPr>
            <p:cNvSpPr/>
            <p:nvPr/>
          </p:nvSpPr>
          <p:spPr bwMode="auto">
            <a:xfrm>
              <a:off x="1655863"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66%</a:t>
              </a:r>
            </a:p>
          </p:txBody>
        </p:sp>
        <p:sp>
          <p:nvSpPr>
            <p:cNvPr id="29" name="Rectangle 28">
              <a:extLst>
                <a:ext uri="{FF2B5EF4-FFF2-40B4-BE49-F238E27FC236}">
                  <a16:creationId xmlns:a16="http://schemas.microsoft.com/office/drawing/2014/main" id="{ABD4858A-B202-4515-8548-9396D455C734}"/>
                </a:ext>
              </a:extLst>
            </p:cNvPr>
            <p:cNvSpPr/>
            <p:nvPr/>
          </p:nvSpPr>
          <p:spPr>
            <a:xfrm>
              <a:off x="1106659" y="4122078"/>
              <a:ext cx="3248050" cy="923330"/>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grpSp>
      <p:grpSp>
        <p:nvGrpSpPr>
          <p:cNvPr id="30" name="Group 29">
            <a:extLst>
              <a:ext uri="{FF2B5EF4-FFF2-40B4-BE49-F238E27FC236}">
                <a16:creationId xmlns:a16="http://schemas.microsoft.com/office/drawing/2014/main" id="{1F1EDCFF-3C1E-4B00-89FD-266D99FC1C9B}"/>
              </a:ext>
            </a:extLst>
          </p:cNvPr>
          <p:cNvGrpSpPr/>
          <p:nvPr/>
        </p:nvGrpSpPr>
        <p:grpSpPr>
          <a:xfrm>
            <a:off x="7985802" y="1769450"/>
            <a:ext cx="3184200" cy="3068697"/>
            <a:chOff x="8081765" y="1638178"/>
            <a:chExt cx="3248050" cy="3130231"/>
          </a:xfrm>
        </p:grpSpPr>
        <p:sp>
          <p:nvSpPr>
            <p:cNvPr id="31" name="Oval 30">
              <a:extLst>
                <a:ext uri="{FF2B5EF4-FFF2-40B4-BE49-F238E27FC236}">
                  <a16:creationId xmlns:a16="http://schemas.microsoft.com/office/drawing/2014/main" id="{D4C8577D-CF3B-4951-AFA3-2C1A5F1A49E3}"/>
                </a:ext>
              </a:extLst>
            </p:cNvPr>
            <p:cNvSpPr/>
            <p:nvPr/>
          </p:nvSpPr>
          <p:spPr bwMode="auto">
            <a:xfrm>
              <a:off x="8630969"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59%</a:t>
              </a:r>
            </a:p>
          </p:txBody>
        </p:sp>
        <p:sp>
          <p:nvSpPr>
            <p:cNvPr id="32" name="Rectangle 31">
              <a:extLst>
                <a:ext uri="{FF2B5EF4-FFF2-40B4-BE49-F238E27FC236}">
                  <a16:creationId xmlns:a16="http://schemas.microsoft.com/office/drawing/2014/main" id="{F4B69696-B341-4E08-A935-D52122121DE3}"/>
                </a:ext>
              </a:extLst>
            </p:cNvPr>
            <p:cNvSpPr/>
            <p:nvPr/>
          </p:nvSpPr>
          <p:spPr>
            <a:xfrm>
              <a:off x="8081765" y="4122078"/>
              <a:ext cx="3248050" cy="646331"/>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channels are </a:t>
              </a:r>
              <a:b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managed in silos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grpSp>
      <p:grpSp>
        <p:nvGrpSpPr>
          <p:cNvPr id="33" name="Group 32">
            <a:extLst>
              <a:ext uri="{FF2B5EF4-FFF2-40B4-BE49-F238E27FC236}">
                <a16:creationId xmlns:a16="http://schemas.microsoft.com/office/drawing/2014/main" id="{CE8AD4B3-5D19-40B6-B676-5A050123D6EF}"/>
              </a:ext>
            </a:extLst>
          </p:cNvPr>
          <p:cNvGrpSpPr/>
          <p:nvPr/>
        </p:nvGrpSpPr>
        <p:grpSpPr>
          <a:xfrm>
            <a:off x="4503900" y="1769449"/>
            <a:ext cx="3184200" cy="3340251"/>
            <a:chOff x="4594212" y="1638178"/>
            <a:chExt cx="3248050" cy="3407230"/>
          </a:xfrm>
        </p:grpSpPr>
        <p:sp>
          <p:nvSpPr>
            <p:cNvPr id="34" name="Oval 33">
              <a:extLst>
                <a:ext uri="{FF2B5EF4-FFF2-40B4-BE49-F238E27FC236}">
                  <a16:creationId xmlns:a16="http://schemas.microsoft.com/office/drawing/2014/main" id="{A077FE84-D6E6-474C-8E6A-721743422725}"/>
                </a:ext>
              </a:extLst>
            </p:cNvPr>
            <p:cNvSpPr/>
            <p:nvPr/>
          </p:nvSpPr>
          <p:spPr bwMode="auto">
            <a:xfrm>
              <a:off x="5143416"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90%</a:t>
              </a:r>
            </a:p>
          </p:txBody>
        </p:sp>
        <p:sp>
          <p:nvSpPr>
            <p:cNvPr id="35" name="Rectangle 34">
              <a:extLst>
                <a:ext uri="{FF2B5EF4-FFF2-40B4-BE49-F238E27FC236}">
                  <a16:creationId xmlns:a16="http://schemas.microsoft.com/office/drawing/2014/main" id="{43F14C8C-FD66-471A-99DF-3F674E1AECBE}"/>
                </a:ext>
              </a:extLst>
            </p:cNvPr>
            <p:cNvSpPr/>
            <p:nvPr/>
          </p:nvSpPr>
          <p:spPr>
            <a:xfrm>
              <a:off x="4594212" y="4122078"/>
              <a:ext cx="3248050" cy="923330"/>
            </a:xfrm>
            <a:prstGeom prst="rect">
              <a:avLst/>
            </a:prstGeom>
          </p:spPr>
          <p:txBody>
            <a:bodyPr wrap="square" lIns="0" rIns="0">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customers expect consistency and continuity across channels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grpSp>
    </p:spTree>
    <p:extLst>
      <p:ext uri="{BB962C8B-B14F-4D97-AF65-F5344CB8AC3E}">
        <p14:creationId xmlns:p14="http://schemas.microsoft.com/office/powerpoint/2010/main" val="11512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1.65943E-7 1.25738E-6 L 1.65943E-7 0.03541 " pathEditMode="relative" rAng="0" ptsTypes="AA">
                                      <p:cBhvr>
                                        <p:cTn id="9" dur="700" spd="-100000" fill="hold"/>
                                        <p:tgtEl>
                                          <p:spTgt spid="27"/>
                                        </p:tgtEl>
                                        <p:attrNameLst>
                                          <p:attrName>ppt_x</p:attrName>
                                          <p:attrName>ppt_y</p:attrName>
                                        </p:attrNameLst>
                                      </p:cBhvr>
                                      <p:rCtr x="0" y="177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nodeType="withEffect">
                                  <p:stCondLst>
                                    <p:cond delay="0"/>
                                  </p:stCondLst>
                                  <p:childTnLst>
                                    <p:animMotion origin="layout" path="M 0 1.25738E-6 L 0 0.03541 " pathEditMode="relative" rAng="0" ptsTypes="AA">
                                      <p:cBhvr>
                                        <p:cTn id="16" dur="700" spd="-100000" fill="hold"/>
                                        <p:tgtEl>
                                          <p:spTgt spid="33"/>
                                        </p:tgtEl>
                                        <p:attrNameLst>
                                          <p:attrName>ppt_x</p:attrName>
                                          <p:attrName>ppt_y</p:attrName>
                                        </p:attrNameLst>
                                      </p:cBhvr>
                                      <p:rCtr x="0" y="177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42" presetClass="path" presetSubtype="0" decel="100000" fill="hold" nodeType="withEffect">
                                  <p:stCondLst>
                                    <p:cond delay="0"/>
                                  </p:stCondLst>
                                  <p:childTnLst>
                                    <p:animMotion origin="layout" path="M -1.65943E-7 4.02179E-6 L -1.65943E-7 0.0354 " pathEditMode="relative" rAng="0" ptsTypes="AA">
                                      <p:cBhvr>
                                        <p:cTn id="23" dur="700" spd="-100000" fill="hold"/>
                                        <p:tgtEl>
                                          <p:spTgt spid="3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Chat bots can help, but…</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Diagram 2">
            <a:extLst>
              <a:ext uri="{FF2B5EF4-FFF2-40B4-BE49-F238E27FC236}">
                <a16:creationId xmlns:a16="http://schemas.microsoft.com/office/drawing/2014/main" id="{3F76EE1D-9133-4EAE-A102-FA863FC25D34}"/>
              </a:ext>
            </a:extLst>
          </p:cNvPr>
          <p:cNvGraphicFramePr/>
          <p:nvPr/>
        </p:nvGraphicFramePr>
        <p:xfrm>
          <a:off x="-581546" y="1845126"/>
          <a:ext cx="5556155" cy="3127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800B64A8-FB81-476E-BC46-C7BAF81D0E24}"/>
              </a:ext>
            </a:extLst>
          </p:cNvPr>
          <p:cNvSpPr txBox="1"/>
          <p:nvPr/>
        </p:nvSpPr>
        <p:spPr>
          <a:xfrm>
            <a:off x="4544703" y="1581307"/>
            <a:ext cx="7343988" cy="4004173"/>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 hard to create and expensive to maintain</a:t>
            </a: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There is friction between the subject matter experts with answers - and the developers and scientists who create bots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aren’t useful unless they can integrate with the backend and provide personalized answers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AAE3835-2EF4-4DBC-8F9C-834E7A32E49D}"/>
              </a:ext>
            </a:extLst>
          </p:cNvPr>
          <p:cNvGrpSpPr/>
          <p:nvPr/>
        </p:nvGrpSpPr>
        <p:grpSpPr>
          <a:xfrm>
            <a:off x="303310" y="2829191"/>
            <a:ext cx="1008364" cy="1159039"/>
            <a:chOff x="1985294" y="984065"/>
            <a:chExt cx="1008364" cy="1159039"/>
          </a:xfrm>
          <a:solidFill>
            <a:schemeClr val="tx2"/>
          </a:solidFill>
        </p:grpSpPr>
        <p:sp>
          <p:nvSpPr>
            <p:cNvPr id="18" name="Hexagon 17">
              <a:extLst>
                <a:ext uri="{FF2B5EF4-FFF2-40B4-BE49-F238E27FC236}">
                  <a16:creationId xmlns:a16="http://schemas.microsoft.com/office/drawing/2014/main" id="{D11D2F52-51A9-4E46-8D59-13FAF60F878F}"/>
                </a:ext>
              </a:extLst>
            </p:cNvPr>
            <p:cNvSpPr/>
            <p:nvPr/>
          </p:nvSpPr>
          <p:spPr>
            <a:xfrm rot="5400000">
              <a:off x="1909956" y="1059403"/>
              <a:ext cx="1159039" cy="1008364"/>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BC37C537-76B5-4609-B7FC-F0CCB4E09400}"/>
                </a:ext>
              </a:extLst>
            </p:cNvPr>
            <p:cNvSpPr txBox="1"/>
            <p:nvPr/>
          </p:nvSpPr>
          <p:spPr>
            <a:xfrm>
              <a:off x="2142430" y="1164683"/>
              <a:ext cx="694090" cy="7978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a:ln>
                    <a:noFill/>
                  </a:ln>
                  <a:solidFill>
                    <a:srgbClr val="FFFFFF"/>
                  </a:solidFill>
                  <a:effectLst/>
                  <a:uLnTx/>
                  <a:uFillTx/>
                  <a:latin typeface="Segoe UI"/>
                  <a:ea typeface="+mn-ea"/>
                  <a:cs typeface="+mn-cs"/>
                </a:rPr>
                <a:t> </a:t>
              </a:r>
            </a:p>
          </p:txBody>
        </p:sp>
      </p:grpSp>
      <p:pic>
        <p:nvPicPr>
          <p:cNvPr id="16" name="Picture 15" descr="A picture containing drawing&#10;&#10;Description automatically generated">
            <a:extLst>
              <a:ext uri="{FF2B5EF4-FFF2-40B4-BE49-F238E27FC236}">
                <a16:creationId xmlns:a16="http://schemas.microsoft.com/office/drawing/2014/main" id="{524D2ABA-410A-4948-BC9B-36BE5BDC7A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872" y="3152381"/>
            <a:ext cx="553237" cy="553237"/>
          </a:xfrm>
          <a:prstGeom prst="rect">
            <a:avLst/>
          </a:prstGeom>
        </p:spPr>
      </p:pic>
    </p:spTree>
    <p:extLst>
      <p:ext uri="{BB962C8B-B14F-4D97-AF65-F5344CB8AC3E}">
        <p14:creationId xmlns:p14="http://schemas.microsoft.com/office/powerpoint/2010/main" val="20315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88="http://schemas.microsoft.com/office/powerpoint/2018/8/main" xmlns:a14="http://schemas.microsoft.com/office/drawing/2010/main" xmlns:dgm="http://schemas.openxmlformats.org/drawingml/2006/diagram"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987A1-E1FB-4C2E-BAEA-A256F89AA3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5" y="487"/>
            <a:ext cx="4532066" cy="6857027"/>
          </a:xfrm>
          <a:prstGeom prst="rect">
            <a:avLst/>
          </a:prstGeom>
        </p:spPr>
      </p:pic>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41341" y="244313"/>
            <a:ext cx="11306469" cy="403137"/>
          </a:xfrm>
        </p:spPr>
        <p:txBody>
          <a:bodyPr vert="horz" wrap="square" lIns="2377103" tIns="0" rIns="0" bIns="0" rtlCol="0" anchor="t">
            <a:spAutoFit/>
          </a:bodyPr>
          <a:lstStyle/>
          <a:p>
            <a:pPr algn="ctr"/>
            <a:r>
              <a:rPr lang="en-US"/>
              <a:t>Our vision: 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864" y="5127814"/>
            <a:ext cx="4542781" cy="1729701"/>
          </a:xfrm>
          <a:prstGeom prst="rect">
            <a:avLst/>
          </a:prstGeom>
          <a:solidFill>
            <a:schemeClr val="accent2"/>
          </a:solidFill>
        </p:spPr>
        <p:txBody>
          <a:bodyPr vert="horz" lIns="274281" tIns="274281" rIns="274281" bIns="274281"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gradFill>
                  <a:gsLst>
                    <a:gs pos="0">
                      <a:srgbClr val="FFFFFF"/>
                    </a:gs>
                    <a:gs pos="100000">
                      <a:srgbClr val="FFFFFF"/>
                    </a:gs>
                  </a:gsLst>
                  <a:lin ang="5400000" scaled="1"/>
                </a:gradFill>
                <a:effectLst/>
                <a:uLnTx/>
                <a:uFillTx/>
                <a:latin typeface="Segoe UI Semibold"/>
                <a:ea typeface="+mn-ea"/>
                <a:cs typeface="+mn-cs"/>
              </a:rPr>
              <a:t>Empower every organization to easily provide 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6008078" y="933344"/>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ENGAGE NATURALLY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Engage with your customers and employees conversationally. Resolve routine issues easily, freeing up staff to focus on complex matters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058E88A2-D2BB-4E1F-B502-A4BA6377D3F3}"/>
              </a:ext>
            </a:extLst>
          </p:cNvPr>
          <p:cNvGrpSpPr/>
          <p:nvPr/>
        </p:nvGrpSpPr>
        <p:grpSpPr>
          <a:xfrm>
            <a:off x="5003746" y="2364396"/>
            <a:ext cx="6977769" cy="899536"/>
            <a:chOff x="5003746" y="2364396"/>
            <a:chExt cx="6977769" cy="899536"/>
          </a:xfrm>
        </p:grpSpPr>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5997801" y="2364396"/>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DEMOCRATIZE AI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Empower your subject matter experts to easily create powerful bots using a guided, no-code graphical interface. No need for developers or data scientists.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123" name="Group 122">
              <a:extLst>
                <a:ext uri="{FF2B5EF4-FFF2-40B4-BE49-F238E27FC236}">
                  <a16:creationId xmlns:a16="http://schemas.microsoft.com/office/drawing/2014/main" id="{139EE43C-F8A9-49AD-BBE6-34CC9A6BE51F}"/>
                </a:ext>
              </a:extLst>
            </p:cNvPr>
            <p:cNvGrpSpPr/>
            <p:nvPr/>
          </p:nvGrpSpPr>
          <p:grpSpPr>
            <a:xfrm>
              <a:off x="5003746" y="2426656"/>
              <a:ext cx="725941" cy="773428"/>
              <a:chOff x="-1624914" y="2732331"/>
              <a:chExt cx="726044" cy="773538"/>
            </a:xfrm>
            <a:solidFill>
              <a:schemeClr val="bg1"/>
            </a:solidFill>
          </p:grpSpPr>
          <p:grpSp>
            <p:nvGrpSpPr>
              <p:cNvPr id="124" name="Group 123">
                <a:extLst>
                  <a:ext uri="{FF2B5EF4-FFF2-40B4-BE49-F238E27FC236}">
                    <a16:creationId xmlns:a16="http://schemas.microsoft.com/office/drawing/2014/main" id="{5C8613C8-2519-4272-831E-1D2465A96FAF}"/>
                  </a:ext>
                </a:extLst>
              </p:cNvPr>
              <p:cNvGrpSpPr/>
              <p:nvPr/>
            </p:nvGrpSpPr>
            <p:grpSpPr>
              <a:xfrm>
                <a:off x="-1421228" y="2901913"/>
                <a:ext cx="301374" cy="339829"/>
                <a:chOff x="2058958" y="3484169"/>
                <a:chExt cx="301374" cy="339829"/>
              </a:xfrm>
              <a:grpFill/>
            </p:grpSpPr>
            <p:sp>
              <p:nvSpPr>
                <p:cNvPr id="144" name="Freeform: Shape 143">
                  <a:extLst>
                    <a:ext uri="{FF2B5EF4-FFF2-40B4-BE49-F238E27FC236}">
                      <a16:creationId xmlns:a16="http://schemas.microsoft.com/office/drawing/2014/main" id="{F706FB05-8E54-4EF3-A950-74A5772498AE}"/>
                    </a:ext>
                  </a:extLst>
                </p:cNvPr>
                <p:cNvSpPr/>
                <p:nvPr/>
              </p:nvSpPr>
              <p:spPr>
                <a:xfrm>
                  <a:off x="2144012" y="3484169"/>
                  <a:ext cx="133943" cy="133943"/>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60DEB0-197A-47F4-A000-7C532330172D}"/>
                    </a:ext>
                  </a:extLst>
                </p:cNvPr>
                <p:cNvSpPr/>
                <p:nvPr/>
              </p:nvSpPr>
              <p:spPr>
                <a:xfrm>
                  <a:off x="2058958" y="3669962"/>
                  <a:ext cx="301374" cy="154036"/>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5" name="Freeform: Shape 124">
                <a:extLst>
                  <a:ext uri="{FF2B5EF4-FFF2-40B4-BE49-F238E27FC236}">
                    <a16:creationId xmlns:a16="http://schemas.microsoft.com/office/drawing/2014/main" id="{C07AC101-AB64-4D81-8103-66AB1E3612C9}"/>
                  </a:ext>
                </a:extLst>
              </p:cNvPr>
              <p:cNvSpPr/>
              <p:nvPr/>
            </p:nvSpPr>
            <p:spPr>
              <a:xfrm>
                <a:off x="-1623576" y="2853635"/>
                <a:ext cx="724706" cy="652234"/>
              </a:xfrm>
              <a:custGeom>
                <a:avLst/>
                <a:gdLst>
                  <a:gd name="connsiteX0" fmla="*/ 549905 w 922539"/>
                  <a:gd name="connsiteY0" fmla="*/ 739025 h 830285"/>
                  <a:gd name="connsiteX1" fmla="*/ 457083 w 922539"/>
                  <a:gd name="connsiteY1" fmla="*/ 831846 h 830285"/>
                  <a:gd name="connsiteX2" fmla="*/ 364261 w 922539"/>
                  <a:gd name="connsiteY2" fmla="*/ 739025 h 830285"/>
                  <a:gd name="connsiteX3" fmla="*/ 457083 w 922539"/>
                  <a:gd name="connsiteY3" fmla="*/ 646203 h 830285"/>
                  <a:gd name="connsiteX4" fmla="*/ 549905 w 922539"/>
                  <a:gd name="connsiteY4" fmla="*/ 739025 h 830285"/>
                  <a:gd name="connsiteX5" fmla="*/ 92822 w 922539"/>
                  <a:gd name="connsiteY5" fmla="*/ 0 h 830285"/>
                  <a:gd name="connsiteX6" fmla="*/ 0 w 922539"/>
                  <a:gd name="connsiteY6" fmla="*/ 92822 h 830285"/>
                  <a:gd name="connsiteX7" fmla="*/ 92822 w 922539"/>
                  <a:gd name="connsiteY7" fmla="*/ 185643 h 830285"/>
                  <a:gd name="connsiteX8" fmla="*/ 185643 w 922539"/>
                  <a:gd name="connsiteY8" fmla="*/ 92822 h 830285"/>
                  <a:gd name="connsiteX9" fmla="*/ 92822 w 922539"/>
                  <a:gd name="connsiteY9" fmla="*/ 0 h 830285"/>
                  <a:gd name="connsiteX10" fmla="*/ 835821 w 922539"/>
                  <a:gd name="connsiteY10" fmla="*/ 0 h 830285"/>
                  <a:gd name="connsiteX11" fmla="*/ 742999 w 922539"/>
                  <a:gd name="connsiteY11" fmla="*/ 92822 h 830285"/>
                  <a:gd name="connsiteX12" fmla="*/ 835821 w 922539"/>
                  <a:gd name="connsiteY12" fmla="*/ 185643 h 830285"/>
                  <a:gd name="connsiteX13" fmla="*/ 928643 w 922539"/>
                  <a:gd name="connsiteY13" fmla="*/ 92822 h 830285"/>
                  <a:gd name="connsiteX14" fmla="*/ 835821 w 922539"/>
                  <a:gd name="connsiteY14" fmla="*/ 0 h 83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539" h="830285">
                    <a:moveTo>
                      <a:pt x="549905" y="739025"/>
                    </a:moveTo>
                    <a:cubicBezTo>
                      <a:pt x="549905" y="790261"/>
                      <a:pt x="508319" y="831846"/>
                      <a:pt x="457083" y="831846"/>
                    </a:cubicBezTo>
                    <a:cubicBezTo>
                      <a:pt x="405846" y="831846"/>
                      <a:pt x="364261" y="790261"/>
                      <a:pt x="364261" y="739025"/>
                    </a:cubicBezTo>
                    <a:cubicBezTo>
                      <a:pt x="364261" y="687788"/>
                      <a:pt x="405846" y="646203"/>
                      <a:pt x="457083" y="646203"/>
                    </a:cubicBezTo>
                    <a:cubicBezTo>
                      <a:pt x="508319" y="646203"/>
                      <a:pt x="549905" y="687788"/>
                      <a:pt x="549905" y="739025"/>
                    </a:cubicBezTo>
                    <a:close/>
                    <a:moveTo>
                      <a:pt x="92822" y="0"/>
                    </a:moveTo>
                    <a:cubicBezTo>
                      <a:pt x="41585" y="0"/>
                      <a:pt x="0" y="41585"/>
                      <a:pt x="0" y="92822"/>
                    </a:cubicBezTo>
                    <a:cubicBezTo>
                      <a:pt x="0" y="144058"/>
                      <a:pt x="41585" y="185643"/>
                      <a:pt x="92822" y="185643"/>
                    </a:cubicBezTo>
                    <a:cubicBezTo>
                      <a:pt x="144058" y="185643"/>
                      <a:pt x="185643" y="144058"/>
                      <a:pt x="185643" y="92822"/>
                    </a:cubicBezTo>
                    <a:cubicBezTo>
                      <a:pt x="185643" y="41585"/>
                      <a:pt x="144058" y="0"/>
                      <a:pt x="92822" y="0"/>
                    </a:cubicBezTo>
                    <a:close/>
                    <a:moveTo>
                      <a:pt x="835821" y="0"/>
                    </a:moveTo>
                    <a:cubicBezTo>
                      <a:pt x="784584" y="0"/>
                      <a:pt x="742999" y="41585"/>
                      <a:pt x="742999" y="92822"/>
                    </a:cubicBezTo>
                    <a:cubicBezTo>
                      <a:pt x="742999" y="144058"/>
                      <a:pt x="784584" y="185643"/>
                      <a:pt x="835821" y="185643"/>
                    </a:cubicBezTo>
                    <a:cubicBezTo>
                      <a:pt x="887057" y="185643"/>
                      <a:pt x="928643" y="144058"/>
                      <a:pt x="928643" y="92822"/>
                    </a:cubicBezTo>
                    <a:cubicBezTo>
                      <a:pt x="928643" y="41585"/>
                      <a:pt x="887128" y="0"/>
                      <a:pt x="835821" y="0"/>
                    </a:cubicBezTo>
                    <a:close/>
                  </a:path>
                </a:pathLst>
              </a:custGeom>
              <a:solidFill>
                <a:schemeClr val="accent5"/>
              </a:solidFill>
              <a:ln w="705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5A14E1B-B438-4E78-9630-87D66F6FBB4D}"/>
                  </a:ext>
                </a:extLst>
              </p:cNvPr>
              <p:cNvSpPr/>
              <p:nvPr/>
            </p:nvSpPr>
            <p:spPr>
              <a:xfrm>
                <a:off x="-1079601" y="2793318"/>
                <a:ext cx="50171" cy="50171"/>
              </a:xfrm>
              <a:custGeom>
                <a:avLst/>
                <a:gdLst>
                  <a:gd name="connsiteX0" fmla="*/ 42792 w 63868"/>
                  <a:gd name="connsiteY0" fmla="*/ 68268 h 63868"/>
                  <a:gd name="connsiteX1" fmla="*/ 0 w 63868"/>
                  <a:gd name="connsiteY1" fmla="*/ 35340 h 63868"/>
                  <a:gd name="connsiteX2" fmla="*/ 23773 w 63868"/>
                  <a:gd name="connsiteY2" fmla="*/ 0 h 63868"/>
                  <a:gd name="connsiteX3" fmla="*/ 70894 w 63868"/>
                  <a:gd name="connsiteY3" fmla="*/ 36263 h 63868"/>
                  <a:gd name="connsiteX4" fmla="*/ 42792 w 63868"/>
                  <a:gd name="connsiteY4" fmla="*/ 6826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42792" y="68268"/>
                    </a:moveTo>
                    <a:cubicBezTo>
                      <a:pt x="29308" y="56417"/>
                      <a:pt x="14903" y="45346"/>
                      <a:pt x="0" y="35340"/>
                    </a:cubicBezTo>
                    <a:lnTo>
                      <a:pt x="23773" y="0"/>
                    </a:lnTo>
                    <a:cubicBezTo>
                      <a:pt x="40166" y="11000"/>
                      <a:pt x="55991" y="23205"/>
                      <a:pt x="70894" y="36263"/>
                    </a:cubicBezTo>
                    <a:lnTo>
                      <a:pt x="42792" y="6826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ADD1FC0-2CF6-48A4-8D0C-4E68E56B047B}"/>
                  </a:ext>
                </a:extLst>
              </p:cNvPr>
              <p:cNvSpPr/>
              <p:nvPr/>
            </p:nvSpPr>
            <p:spPr>
              <a:xfrm>
                <a:off x="-1155305" y="2751674"/>
                <a:ext cx="50171" cy="44598"/>
              </a:xfrm>
              <a:custGeom>
                <a:avLst/>
                <a:gdLst>
                  <a:gd name="connsiteX0" fmla="*/ 49746 w 63868"/>
                  <a:gd name="connsiteY0" fmla="*/ 61171 h 56771"/>
                  <a:gd name="connsiteX1" fmla="*/ 0 w 63868"/>
                  <a:gd name="connsiteY1" fmla="*/ 40237 h 56771"/>
                  <a:gd name="connsiteX2" fmla="*/ 13980 w 63868"/>
                  <a:gd name="connsiteY2" fmla="*/ 0 h 56771"/>
                  <a:gd name="connsiteX3" fmla="*/ 68836 w 63868"/>
                  <a:gd name="connsiteY3" fmla="*/ 23134 h 56771"/>
                  <a:gd name="connsiteX4" fmla="*/ 49746 w 63868"/>
                  <a:gd name="connsiteY4" fmla="*/ 6117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49746" y="61171"/>
                    </a:moveTo>
                    <a:cubicBezTo>
                      <a:pt x="33708" y="53152"/>
                      <a:pt x="16961" y="46056"/>
                      <a:pt x="0" y="40237"/>
                    </a:cubicBezTo>
                    <a:lnTo>
                      <a:pt x="13980" y="0"/>
                    </a:lnTo>
                    <a:cubicBezTo>
                      <a:pt x="32644" y="6458"/>
                      <a:pt x="51095" y="14264"/>
                      <a:pt x="68836" y="23134"/>
                    </a:cubicBezTo>
                    <a:lnTo>
                      <a:pt x="49746" y="61171"/>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5CBD3BD-25C6-4D0A-B1A0-826078601FE1}"/>
                  </a:ext>
                </a:extLst>
              </p:cNvPr>
              <p:cNvSpPr/>
              <p:nvPr/>
            </p:nvSpPr>
            <p:spPr>
              <a:xfrm>
                <a:off x="-1495915" y="2789193"/>
                <a:ext cx="50171" cy="50171"/>
              </a:xfrm>
              <a:custGeom>
                <a:avLst/>
                <a:gdLst>
                  <a:gd name="connsiteX0" fmla="*/ 27463 w 63868"/>
                  <a:gd name="connsiteY0" fmla="*/ 67842 h 63868"/>
                  <a:gd name="connsiteX1" fmla="*/ 0 w 63868"/>
                  <a:gd name="connsiteY1" fmla="*/ 35340 h 63868"/>
                  <a:gd name="connsiteX2" fmla="*/ 47759 w 63868"/>
                  <a:gd name="connsiteY2" fmla="*/ 0 h 63868"/>
                  <a:gd name="connsiteX3" fmla="*/ 70823 w 63868"/>
                  <a:gd name="connsiteY3" fmla="*/ 35766 h 63868"/>
                  <a:gd name="connsiteX4" fmla="*/ 27463 w 63868"/>
                  <a:gd name="connsiteY4" fmla="*/ 6784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27463" y="67842"/>
                    </a:moveTo>
                    <a:lnTo>
                      <a:pt x="0" y="35340"/>
                    </a:lnTo>
                    <a:cubicBezTo>
                      <a:pt x="15115" y="22567"/>
                      <a:pt x="31224" y="10716"/>
                      <a:pt x="47759" y="0"/>
                    </a:cubicBezTo>
                    <a:lnTo>
                      <a:pt x="70823" y="35766"/>
                    </a:lnTo>
                    <a:cubicBezTo>
                      <a:pt x="55778" y="45488"/>
                      <a:pt x="41159" y="56275"/>
                      <a:pt x="27463" y="6784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D47A85A-0224-42D5-B59B-08D4DC4ADB81}"/>
                  </a:ext>
                </a:extLst>
              </p:cNvPr>
              <p:cNvSpPr/>
              <p:nvPr/>
            </p:nvSpPr>
            <p:spPr>
              <a:xfrm>
                <a:off x="-1238201" y="2732778"/>
                <a:ext cx="44598" cy="39022"/>
              </a:xfrm>
              <a:custGeom>
                <a:avLst/>
                <a:gdLst>
                  <a:gd name="connsiteX0" fmla="*/ 53436 w 56771"/>
                  <a:gd name="connsiteY0" fmla="*/ 49888 h 49675"/>
                  <a:gd name="connsiteX1" fmla="*/ 0 w 56771"/>
                  <a:gd name="connsiteY1" fmla="*/ 42437 h 49675"/>
                  <a:gd name="connsiteX2" fmla="*/ 3122 w 56771"/>
                  <a:gd name="connsiteY2" fmla="*/ 0 h 49675"/>
                  <a:gd name="connsiteX3" fmla="*/ 62094 w 56771"/>
                  <a:gd name="connsiteY3" fmla="*/ 8232 h 49675"/>
                  <a:gd name="connsiteX4" fmla="*/ 53436 w 56771"/>
                  <a:gd name="connsiteY4" fmla="*/ 49888 h 4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9675">
                    <a:moveTo>
                      <a:pt x="53436" y="49888"/>
                    </a:moveTo>
                    <a:cubicBezTo>
                      <a:pt x="35908" y="46269"/>
                      <a:pt x="17883" y="43714"/>
                      <a:pt x="0" y="42437"/>
                    </a:cubicBezTo>
                    <a:lnTo>
                      <a:pt x="3122" y="0"/>
                    </a:lnTo>
                    <a:cubicBezTo>
                      <a:pt x="22851" y="1419"/>
                      <a:pt x="42721" y="4258"/>
                      <a:pt x="62094" y="8232"/>
                    </a:cubicBezTo>
                    <a:lnTo>
                      <a:pt x="53436" y="4988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6C6C661-760A-435F-BE4C-A3D740E7439D}"/>
                  </a:ext>
                </a:extLst>
              </p:cNvPr>
              <p:cNvSpPr/>
              <p:nvPr/>
            </p:nvSpPr>
            <p:spPr>
              <a:xfrm>
                <a:off x="-1417537" y="2749333"/>
                <a:ext cx="50171" cy="44598"/>
              </a:xfrm>
              <a:custGeom>
                <a:avLst/>
                <a:gdLst>
                  <a:gd name="connsiteX0" fmla="*/ 18167 w 63868"/>
                  <a:gd name="connsiteY0" fmla="*/ 60320 h 56771"/>
                  <a:gd name="connsiteX1" fmla="*/ 0 w 63868"/>
                  <a:gd name="connsiteY1" fmla="*/ 21857 h 56771"/>
                  <a:gd name="connsiteX2" fmla="*/ 55281 w 63868"/>
                  <a:gd name="connsiteY2" fmla="*/ 0 h 56771"/>
                  <a:gd name="connsiteX3" fmla="*/ 68339 w 63868"/>
                  <a:gd name="connsiteY3" fmla="*/ 40521 h 56771"/>
                  <a:gd name="connsiteX4" fmla="*/ 18167 w 63868"/>
                  <a:gd name="connsiteY4" fmla="*/ 6032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18167" y="60320"/>
                    </a:moveTo>
                    <a:lnTo>
                      <a:pt x="0" y="21857"/>
                    </a:lnTo>
                    <a:cubicBezTo>
                      <a:pt x="17883" y="13412"/>
                      <a:pt x="36476" y="6032"/>
                      <a:pt x="55281" y="0"/>
                    </a:cubicBezTo>
                    <a:lnTo>
                      <a:pt x="68339" y="40521"/>
                    </a:lnTo>
                    <a:cubicBezTo>
                      <a:pt x="51307" y="45985"/>
                      <a:pt x="34418" y="52656"/>
                      <a:pt x="18167" y="6032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99677E8-E75E-4DE2-9229-2190770ED156}"/>
                  </a:ext>
                </a:extLst>
              </p:cNvPr>
              <p:cNvSpPr/>
              <p:nvPr/>
            </p:nvSpPr>
            <p:spPr>
              <a:xfrm>
                <a:off x="-1328789" y="2732331"/>
                <a:ext cx="44598" cy="33447"/>
              </a:xfrm>
              <a:custGeom>
                <a:avLst/>
                <a:gdLst>
                  <a:gd name="connsiteX0" fmla="*/ 61313 w 56771"/>
                  <a:gd name="connsiteY0" fmla="*/ 42508 h 42578"/>
                  <a:gd name="connsiteX1" fmla="*/ 7664 w 56771"/>
                  <a:gd name="connsiteY1" fmla="*/ 48966 h 42578"/>
                  <a:gd name="connsiteX2" fmla="*/ 0 w 56771"/>
                  <a:gd name="connsiteY2" fmla="*/ 7096 h 42578"/>
                  <a:gd name="connsiteX3" fmla="*/ 58972 w 56771"/>
                  <a:gd name="connsiteY3" fmla="*/ 0 h 42578"/>
                  <a:gd name="connsiteX4" fmla="*/ 61313 w 56771"/>
                  <a:gd name="connsiteY4" fmla="*/ 42508 h 4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2578">
                    <a:moveTo>
                      <a:pt x="61313" y="42508"/>
                    </a:moveTo>
                    <a:cubicBezTo>
                      <a:pt x="43430" y="43501"/>
                      <a:pt x="25263" y="45701"/>
                      <a:pt x="7664" y="48966"/>
                    </a:cubicBezTo>
                    <a:lnTo>
                      <a:pt x="0" y="7096"/>
                    </a:lnTo>
                    <a:cubicBezTo>
                      <a:pt x="19373" y="3548"/>
                      <a:pt x="39314" y="1135"/>
                      <a:pt x="58972" y="0"/>
                    </a:cubicBezTo>
                    <a:lnTo>
                      <a:pt x="61313"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974524FF-EABB-46B2-B234-ED1BB85DAC91}"/>
                  </a:ext>
                </a:extLst>
              </p:cNvPr>
              <p:cNvSpPr/>
              <p:nvPr/>
            </p:nvSpPr>
            <p:spPr>
              <a:xfrm>
                <a:off x="-1156475" y="3390976"/>
                <a:ext cx="50171" cy="44598"/>
              </a:xfrm>
              <a:custGeom>
                <a:avLst/>
                <a:gdLst>
                  <a:gd name="connsiteX0" fmla="*/ 0 w 63868"/>
                  <a:gd name="connsiteY0" fmla="*/ 20438 h 56771"/>
                  <a:gd name="connsiteX1" fmla="*/ 49959 w 63868"/>
                  <a:gd name="connsiteY1" fmla="*/ 0 h 56771"/>
                  <a:gd name="connsiteX2" fmla="*/ 68623 w 63868"/>
                  <a:gd name="connsiteY2" fmla="*/ 38250 h 56771"/>
                  <a:gd name="connsiteX3" fmla="*/ 13625 w 63868"/>
                  <a:gd name="connsiteY3" fmla="*/ 60817 h 56771"/>
                  <a:gd name="connsiteX4" fmla="*/ 0 w 63868"/>
                  <a:gd name="connsiteY4" fmla="*/ 2043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0" y="20438"/>
                    </a:moveTo>
                    <a:cubicBezTo>
                      <a:pt x="17032" y="14690"/>
                      <a:pt x="33850" y="7806"/>
                      <a:pt x="49959" y="0"/>
                    </a:cubicBezTo>
                    <a:lnTo>
                      <a:pt x="68623" y="38250"/>
                    </a:lnTo>
                    <a:cubicBezTo>
                      <a:pt x="50882" y="46908"/>
                      <a:pt x="32360" y="54501"/>
                      <a:pt x="13625" y="60817"/>
                    </a:cubicBezTo>
                    <a:lnTo>
                      <a:pt x="0" y="2043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A4A95DD-9385-4900-84E6-567B795C137F}"/>
                  </a:ext>
                </a:extLst>
              </p:cNvPr>
              <p:cNvSpPr/>
              <p:nvPr/>
            </p:nvSpPr>
            <p:spPr>
              <a:xfrm>
                <a:off x="-1080381" y="3344428"/>
                <a:ext cx="50171" cy="50171"/>
              </a:xfrm>
              <a:custGeom>
                <a:avLst/>
                <a:gdLst>
                  <a:gd name="connsiteX0" fmla="*/ 0 w 63868"/>
                  <a:gd name="connsiteY0" fmla="*/ 32502 h 63868"/>
                  <a:gd name="connsiteX1" fmla="*/ 43075 w 63868"/>
                  <a:gd name="connsiteY1" fmla="*/ 0 h 63868"/>
                  <a:gd name="connsiteX2" fmla="*/ 70894 w 63868"/>
                  <a:gd name="connsiteY2" fmla="*/ 32289 h 63868"/>
                  <a:gd name="connsiteX3" fmla="*/ 23418 w 63868"/>
                  <a:gd name="connsiteY3" fmla="*/ 68126 h 63868"/>
                  <a:gd name="connsiteX4" fmla="*/ 0 w 63868"/>
                  <a:gd name="connsiteY4" fmla="*/ 3250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32502"/>
                    </a:moveTo>
                    <a:cubicBezTo>
                      <a:pt x="15045" y="22638"/>
                      <a:pt x="29521" y="11709"/>
                      <a:pt x="43075" y="0"/>
                    </a:cubicBezTo>
                    <a:lnTo>
                      <a:pt x="70894" y="32289"/>
                    </a:lnTo>
                    <a:cubicBezTo>
                      <a:pt x="55920" y="45204"/>
                      <a:pt x="39953" y="57268"/>
                      <a:pt x="23418" y="68126"/>
                    </a:cubicBezTo>
                    <a:lnTo>
                      <a:pt x="0" y="32502"/>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6EC996-A783-444E-AA01-A3E4964D211E}"/>
                  </a:ext>
                </a:extLst>
              </p:cNvPr>
              <p:cNvSpPr/>
              <p:nvPr/>
            </p:nvSpPr>
            <p:spPr>
              <a:xfrm>
                <a:off x="-937725" y="3032861"/>
                <a:ext cx="33447" cy="44598"/>
              </a:xfrm>
              <a:custGeom>
                <a:avLst/>
                <a:gdLst>
                  <a:gd name="connsiteX0" fmla="*/ 0 w 42578"/>
                  <a:gd name="connsiteY0" fmla="*/ 7451 h 56771"/>
                  <a:gd name="connsiteX1" fmla="*/ 41940 w 42578"/>
                  <a:gd name="connsiteY1" fmla="*/ 0 h 56771"/>
                  <a:gd name="connsiteX2" fmla="*/ 48540 w 42578"/>
                  <a:gd name="connsiteY2" fmla="*/ 59042 h 56771"/>
                  <a:gd name="connsiteX3" fmla="*/ 6032 w 42578"/>
                  <a:gd name="connsiteY3" fmla="*/ 61029 h 56771"/>
                  <a:gd name="connsiteX4" fmla="*/ 0 w 42578"/>
                  <a:gd name="connsiteY4" fmla="*/ 745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0" y="7451"/>
                    </a:moveTo>
                    <a:lnTo>
                      <a:pt x="41940" y="0"/>
                    </a:lnTo>
                    <a:cubicBezTo>
                      <a:pt x="45417" y="19444"/>
                      <a:pt x="47617" y="39385"/>
                      <a:pt x="48540" y="59042"/>
                    </a:cubicBezTo>
                    <a:lnTo>
                      <a:pt x="6032" y="61029"/>
                    </a:lnTo>
                    <a:cubicBezTo>
                      <a:pt x="5180" y="43146"/>
                      <a:pt x="3122" y="25121"/>
                      <a:pt x="0" y="7451"/>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349E559-4CAE-4C2C-A45A-72F49E13EE75}"/>
                  </a:ext>
                </a:extLst>
              </p:cNvPr>
              <p:cNvSpPr/>
              <p:nvPr/>
            </p:nvSpPr>
            <p:spPr>
              <a:xfrm>
                <a:off x="-1016273" y="3281323"/>
                <a:ext cx="50171" cy="50171"/>
              </a:xfrm>
              <a:custGeom>
                <a:avLst/>
                <a:gdLst>
                  <a:gd name="connsiteX0" fmla="*/ 0 w 63868"/>
                  <a:gd name="connsiteY0" fmla="*/ 42508 h 63868"/>
                  <a:gd name="connsiteX1" fmla="*/ 33282 w 63868"/>
                  <a:gd name="connsiteY1" fmla="*/ 0 h 63868"/>
                  <a:gd name="connsiteX2" fmla="*/ 68410 w 63868"/>
                  <a:gd name="connsiteY2" fmla="*/ 23986 h 63868"/>
                  <a:gd name="connsiteX3" fmla="*/ 31721 w 63868"/>
                  <a:gd name="connsiteY3" fmla="*/ 70894 h 63868"/>
                  <a:gd name="connsiteX4" fmla="*/ 0 w 63868"/>
                  <a:gd name="connsiteY4" fmla="*/ 4250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42508"/>
                    </a:moveTo>
                    <a:cubicBezTo>
                      <a:pt x="11922" y="29166"/>
                      <a:pt x="23134" y="14832"/>
                      <a:pt x="33282" y="0"/>
                    </a:cubicBezTo>
                    <a:lnTo>
                      <a:pt x="68410" y="23986"/>
                    </a:lnTo>
                    <a:cubicBezTo>
                      <a:pt x="57268" y="40379"/>
                      <a:pt x="44921" y="56133"/>
                      <a:pt x="31721" y="70894"/>
                    </a:cubicBezTo>
                    <a:lnTo>
                      <a:pt x="0"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88BC25E-D436-4E8E-BBB6-06060C57DDD0}"/>
                  </a:ext>
                </a:extLst>
              </p:cNvPr>
              <p:cNvSpPr/>
              <p:nvPr/>
            </p:nvSpPr>
            <p:spPr>
              <a:xfrm>
                <a:off x="-940067" y="3123226"/>
                <a:ext cx="39022" cy="44598"/>
              </a:xfrm>
              <a:custGeom>
                <a:avLst/>
                <a:gdLst>
                  <a:gd name="connsiteX0" fmla="*/ 7948 w 49675"/>
                  <a:gd name="connsiteY0" fmla="*/ 0 h 56771"/>
                  <a:gd name="connsiteX1" fmla="*/ 50385 w 49675"/>
                  <a:gd name="connsiteY1" fmla="*/ 3548 h 56771"/>
                  <a:gd name="connsiteX2" fmla="*/ 41585 w 49675"/>
                  <a:gd name="connsiteY2" fmla="*/ 62378 h 56771"/>
                  <a:gd name="connsiteX3" fmla="*/ 0 w 49675"/>
                  <a:gd name="connsiteY3" fmla="*/ 53365 h 56771"/>
                  <a:gd name="connsiteX4" fmla="*/ 7948 w 49675"/>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5" h="56771">
                    <a:moveTo>
                      <a:pt x="7948" y="0"/>
                    </a:moveTo>
                    <a:lnTo>
                      <a:pt x="50385" y="3548"/>
                    </a:lnTo>
                    <a:cubicBezTo>
                      <a:pt x="48753" y="23205"/>
                      <a:pt x="45772" y="43004"/>
                      <a:pt x="41585" y="62378"/>
                    </a:cubicBezTo>
                    <a:lnTo>
                      <a:pt x="0" y="53365"/>
                    </a:lnTo>
                    <a:cubicBezTo>
                      <a:pt x="3761" y="35766"/>
                      <a:pt x="6458" y="17812"/>
                      <a:pt x="7948" y="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523245E-CD2C-4051-93F3-C6F13F6661F9}"/>
                  </a:ext>
                </a:extLst>
              </p:cNvPr>
              <p:cNvSpPr/>
              <p:nvPr/>
            </p:nvSpPr>
            <p:spPr>
              <a:xfrm>
                <a:off x="-968498" y="3205897"/>
                <a:ext cx="44598" cy="50171"/>
              </a:xfrm>
              <a:custGeom>
                <a:avLst/>
                <a:gdLst>
                  <a:gd name="connsiteX0" fmla="*/ 0 w 56771"/>
                  <a:gd name="connsiteY0" fmla="*/ 49604 h 63868"/>
                  <a:gd name="connsiteX1" fmla="*/ 21360 w 56771"/>
                  <a:gd name="connsiteY1" fmla="*/ 0 h 63868"/>
                  <a:gd name="connsiteX2" fmla="*/ 61455 w 56771"/>
                  <a:gd name="connsiteY2" fmla="*/ 14335 h 63868"/>
                  <a:gd name="connsiteX3" fmla="*/ 37966 w 56771"/>
                  <a:gd name="connsiteY3" fmla="*/ 68907 h 63868"/>
                  <a:gd name="connsiteX4" fmla="*/ 0 w 56771"/>
                  <a:gd name="connsiteY4" fmla="*/ 49604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0" y="49604"/>
                    </a:moveTo>
                    <a:cubicBezTo>
                      <a:pt x="8090" y="33637"/>
                      <a:pt x="15328" y="16819"/>
                      <a:pt x="21360" y="0"/>
                    </a:cubicBezTo>
                    <a:lnTo>
                      <a:pt x="61455" y="14335"/>
                    </a:lnTo>
                    <a:cubicBezTo>
                      <a:pt x="54856" y="32857"/>
                      <a:pt x="46908" y="51307"/>
                      <a:pt x="37966" y="68907"/>
                    </a:cubicBezTo>
                    <a:lnTo>
                      <a:pt x="0" y="49604"/>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49CEFE8-3B64-4F31-B27C-FDF2754E8A3D}"/>
                  </a:ext>
                </a:extLst>
              </p:cNvPr>
              <p:cNvSpPr/>
              <p:nvPr/>
            </p:nvSpPr>
            <p:spPr>
              <a:xfrm>
                <a:off x="-1624914" y="3027230"/>
                <a:ext cx="33447" cy="44598"/>
              </a:xfrm>
              <a:custGeom>
                <a:avLst/>
                <a:gdLst>
                  <a:gd name="connsiteX0" fmla="*/ 49320 w 42578"/>
                  <a:gd name="connsiteY0" fmla="*/ 8090 h 56771"/>
                  <a:gd name="connsiteX1" fmla="*/ 42508 w 42578"/>
                  <a:gd name="connsiteY1" fmla="*/ 61668 h 56771"/>
                  <a:gd name="connsiteX2" fmla="*/ 0 w 42578"/>
                  <a:gd name="connsiteY2" fmla="*/ 58972 h 56771"/>
                  <a:gd name="connsiteX3" fmla="*/ 7522 w 42578"/>
                  <a:gd name="connsiteY3" fmla="*/ 0 h 56771"/>
                  <a:gd name="connsiteX4" fmla="*/ 49320 w 42578"/>
                  <a:gd name="connsiteY4" fmla="*/ 809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9320" y="8090"/>
                    </a:moveTo>
                    <a:cubicBezTo>
                      <a:pt x="45914" y="25689"/>
                      <a:pt x="43643" y="43714"/>
                      <a:pt x="42508" y="61668"/>
                    </a:cubicBezTo>
                    <a:lnTo>
                      <a:pt x="0" y="58972"/>
                    </a:lnTo>
                    <a:cubicBezTo>
                      <a:pt x="1206" y="39243"/>
                      <a:pt x="3761" y="19444"/>
                      <a:pt x="7522" y="0"/>
                    </a:cubicBezTo>
                    <a:lnTo>
                      <a:pt x="49320" y="809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4C1E82C-35E1-4EAE-9767-51803CF4C040}"/>
                  </a:ext>
                </a:extLst>
              </p:cNvPr>
              <p:cNvSpPr/>
              <p:nvPr/>
            </p:nvSpPr>
            <p:spPr>
              <a:xfrm>
                <a:off x="-1624859" y="3118098"/>
                <a:ext cx="33447" cy="44598"/>
              </a:xfrm>
              <a:custGeom>
                <a:avLst/>
                <a:gdLst>
                  <a:gd name="connsiteX0" fmla="*/ 42508 w 42578"/>
                  <a:gd name="connsiteY0" fmla="*/ 0 h 56771"/>
                  <a:gd name="connsiteX1" fmla="*/ 49533 w 42578"/>
                  <a:gd name="connsiteY1" fmla="*/ 53507 h 56771"/>
                  <a:gd name="connsiteX2" fmla="*/ 7735 w 42578"/>
                  <a:gd name="connsiteY2" fmla="*/ 61739 h 56771"/>
                  <a:gd name="connsiteX3" fmla="*/ 0 w 42578"/>
                  <a:gd name="connsiteY3" fmla="*/ 2768 h 56771"/>
                  <a:gd name="connsiteX4" fmla="*/ 42508 w 42578"/>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2508" y="0"/>
                    </a:moveTo>
                    <a:cubicBezTo>
                      <a:pt x="43714" y="17954"/>
                      <a:pt x="46056" y="35908"/>
                      <a:pt x="49533" y="53507"/>
                    </a:cubicBezTo>
                    <a:lnTo>
                      <a:pt x="7735" y="61739"/>
                    </a:lnTo>
                    <a:cubicBezTo>
                      <a:pt x="3903" y="42366"/>
                      <a:pt x="1277" y="22496"/>
                      <a:pt x="0" y="2768"/>
                    </a:cubicBezTo>
                    <a:lnTo>
                      <a:pt x="425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E3A7137-1108-418C-8B1F-3531076A4F34}"/>
                  </a:ext>
                </a:extLst>
              </p:cNvPr>
              <p:cNvSpPr/>
              <p:nvPr/>
            </p:nvSpPr>
            <p:spPr>
              <a:xfrm>
                <a:off x="-1427794" y="3388913"/>
                <a:ext cx="50171" cy="44598"/>
              </a:xfrm>
              <a:custGeom>
                <a:avLst/>
                <a:gdLst>
                  <a:gd name="connsiteX0" fmla="*/ 68836 w 63868"/>
                  <a:gd name="connsiteY0" fmla="*/ 21218 h 56771"/>
                  <a:gd name="connsiteX1" fmla="*/ 54643 w 63868"/>
                  <a:gd name="connsiteY1" fmla="*/ 61384 h 56771"/>
                  <a:gd name="connsiteX2" fmla="*/ 0 w 63868"/>
                  <a:gd name="connsiteY2" fmla="*/ 37966 h 56771"/>
                  <a:gd name="connsiteX3" fmla="*/ 19231 w 63868"/>
                  <a:gd name="connsiteY3" fmla="*/ 0 h 56771"/>
                  <a:gd name="connsiteX4" fmla="*/ 68836 w 63868"/>
                  <a:gd name="connsiteY4" fmla="*/ 2121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68836" y="21218"/>
                    </a:moveTo>
                    <a:lnTo>
                      <a:pt x="54643" y="61384"/>
                    </a:lnTo>
                    <a:cubicBezTo>
                      <a:pt x="35979" y="54785"/>
                      <a:pt x="17599" y="46908"/>
                      <a:pt x="0" y="37966"/>
                    </a:cubicBezTo>
                    <a:lnTo>
                      <a:pt x="19231" y="0"/>
                    </a:lnTo>
                    <a:cubicBezTo>
                      <a:pt x="35198" y="8090"/>
                      <a:pt x="51875" y="15257"/>
                      <a:pt x="68836" y="21218"/>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BA3A117-36A3-4C57-923C-550481D0094E}"/>
                  </a:ext>
                </a:extLst>
              </p:cNvPr>
              <p:cNvSpPr/>
              <p:nvPr/>
            </p:nvSpPr>
            <p:spPr>
              <a:xfrm>
                <a:off x="-1606686" y="3201103"/>
                <a:ext cx="44598" cy="50171"/>
              </a:xfrm>
              <a:custGeom>
                <a:avLst/>
                <a:gdLst>
                  <a:gd name="connsiteX0" fmla="*/ 40308 w 56771"/>
                  <a:gd name="connsiteY0" fmla="*/ 0 h 63868"/>
                  <a:gd name="connsiteX1" fmla="*/ 60888 w 56771"/>
                  <a:gd name="connsiteY1" fmla="*/ 49888 h 63868"/>
                  <a:gd name="connsiteX2" fmla="*/ 22638 w 56771"/>
                  <a:gd name="connsiteY2" fmla="*/ 68623 h 63868"/>
                  <a:gd name="connsiteX3" fmla="*/ 0 w 56771"/>
                  <a:gd name="connsiteY3" fmla="*/ 13554 h 63868"/>
                  <a:gd name="connsiteX4" fmla="*/ 40308 w 56771"/>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40308" y="0"/>
                    </a:moveTo>
                    <a:cubicBezTo>
                      <a:pt x="46056" y="16961"/>
                      <a:pt x="52940" y="33779"/>
                      <a:pt x="60888" y="49888"/>
                    </a:cubicBezTo>
                    <a:lnTo>
                      <a:pt x="22638" y="68623"/>
                    </a:lnTo>
                    <a:cubicBezTo>
                      <a:pt x="13909" y="50811"/>
                      <a:pt x="6316" y="32289"/>
                      <a:pt x="0" y="13554"/>
                    </a:cubicBezTo>
                    <a:lnTo>
                      <a:pt x="403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F0A1F2F-7530-4894-9137-0689703C3D9D}"/>
                  </a:ext>
                </a:extLst>
              </p:cNvPr>
              <p:cNvSpPr/>
              <p:nvPr/>
            </p:nvSpPr>
            <p:spPr>
              <a:xfrm>
                <a:off x="-1504835" y="3341139"/>
                <a:ext cx="50171" cy="50171"/>
              </a:xfrm>
              <a:custGeom>
                <a:avLst/>
                <a:gdLst>
                  <a:gd name="connsiteX0" fmla="*/ 70894 w 63868"/>
                  <a:gd name="connsiteY0" fmla="*/ 33282 h 63868"/>
                  <a:gd name="connsiteX1" fmla="*/ 46837 w 63868"/>
                  <a:gd name="connsiteY1" fmla="*/ 68410 h 63868"/>
                  <a:gd name="connsiteX2" fmla="*/ 0 w 63868"/>
                  <a:gd name="connsiteY2" fmla="*/ 31721 h 63868"/>
                  <a:gd name="connsiteX3" fmla="*/ 28386 w 63868"/>
                  <a:gd name="connsiteY3" fmla="*/ 0 h 63868"/>
                  <a:gd name="connsiteX4" fmla="*/ 70894 w 63868"/>
                  <a:gd name="connsiteY4" fmla="*/ 3328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70894" y="33282"/>
                    </a:moveTo>
                    <a:lnTo>
                      <a:pt x="46837" y="68410"/>
                    </a:lnTo>
                    <a:cubicBezTo>
                      <a:pt x="30515" y="57268"/>
                      <a:pt x="14761" y="44921"/>
                      <a:pt x="0" y="31721"/>
                    </a:cubicBezTo>
                    <a:lnTo>
                      <a:pt x="28386" y="0"/>
                    </a:lnTo>
                    <a:cubicBezTo>
                      <a:pt x="41798" y="11993"/>
                      <a:pt x="56133" y="23205"/>
                      <a:pt x="70894" y="3328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C8D7855-9F92-46A2-A3B1-9314AEA823F3}"/>
                  </a:ext>
                </a:extLst>
              </p:cNvPr>
              <p:cNvSpPr/>
              <p:nvPr/>
            </p:nvSpPr>
            <p:spPr>
              <a:xfrm>
                <a:off x="-1565712" y="3277085"/>
                <a:ext cx="50171" cy="50171"/>
              </a:xfrm>
              <a:custGeom>
                <a:avLst/>
                <a:gdLst>
                  <a:gd name="connsiteX0" fmla="*/ 35482 w 63868"/>
                  <a:gd name="connsiteY0" fmla="*/ 0 h 63868"/>
                  <a:gd name="connsiteX1" fmla="*/ 68126 w 63868"/>
                  <a:gd name="connsiteY1" fmla="*/ 43075 h 63868"/>
                  <a:gd name="connsiteX2" fmla="*/ 35908 w 63868"/>
                  <a:gd name="connsiteY2" fmla="*/ 70894 h 63868"/>
                  <a:gd name="connsiteX3" fmla="*/ 0 w 63868"/>
                  <a:gd name="connsiteY3" fmla="*/ 23560 h 63868"/>
                  <a:gd name="connsiteX4" fmla="*/ 35482 w 63868"/>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35482" y="0"/>
                    </a:moveTo>
                    <a:cubicBezTo>
                      <a:pt x="45417" y="14974"/>
                      <a:pt x="56417" y="29521"/>
                      <a:pt x="68126" y="43075"/>
                    </a:cubicBezTo>
                    <a:lnTo>
                      <a:pt x="35908" y="70894"/>
                    </a:lnTo>
                    <a:cubicBezTo>
                      <a:pt x="23063" y="55991"/>
                      <a:pt x="10929" y="40024"/>
                      <a:pt x="0" y="23560"/>
                    </a:cubicBezTo>
                    <a:lnTo>
                      <a:pt x="35482"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6" name="Graphic 62" descr=" identify&#10;">
            <a:extLst>
              <a:ext uri="{FF2B5EF4-FFF2-40B4-BE49-F238E27FC236}">
                <a16:creationId xmlns:a16="http://schemas.microsoft.com/office/drawing/2014/main" id="{4E7875A7-E7DE-4ABB-B060-202A23E27803}"/>
              </a:ext>
            </a:extLst>
          </p:cNvPr>
          <p:cNvGrpSpPr/>
          <p:nvPr/>
        </p:nvGrpSpPr>
        <p:grpSpPr>
          <a:xfrm>
            <a:off x="5051351" y="1059762"/>
            <a:ext cx="640830" cy="641188"/>
            <a:chOff x="4530933" y="3079264"/>
            <a:chExt cx="350819" cy="351016"/>
          </a:xfrm>
          <a:solidFill>
            <a:schemeClr val="tx1"/>
          </a:solidFill>
        </p:grpSpPr>
        <p:sp>
          <p:nvSpPr>
            <p:cNvPr id="147" name="Freeform: Shape 146">
              <a:extLst>
                <a:ext uri="{FF2B5EF4-FFF2-40B4-BE49-F238E27FC236}">
                  <a16:creationId xmlns:a16="http://schemas.microsoft.com/office/drawing/2014/main" id="{F881C650-067E-4C48-89AB-83E22238EE9E}"/>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32BB3D9-099F-40F7-8890-33B3F4C51E67}"/>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EB0FF66-914C-4420-94FF-C8B320D45E2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5048F14-2D92-40A1-B146-81E977659DCD}"/>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4317372-C224-4F13-8FD9-B616A09F696A}"/>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0C6FA6C-898D-4C14-BC02-4937DB89C965}"/>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5D288CD-50CD-46FF-9862-320A61A5DC32}"/>
              </a:ext>
            </a:extLst>
          </p:cNvPr>
          <p:cNvGrpSpPr/>
          <p:nvPr/>
        </p:nvGrpSpPr>
        <p:grpSpPr>
          <a:xfrm>
            <a:off x="5003746" y="3906942"/>
            <a:ext cx="6988045" cy="1297974"/>
            <a:chOff x="5003746" y="3906942"/>
            <a:chExt cx="6988045" cy="1297974"/>
          </a:xfrm>
        </p:grpSpPr>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6008077" y="3906942"/>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CONTINOUSLY IMPROVE</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Point the AI to your website, and automatically build topics to get started with a few clicks. As the bot gets used, powerful metrics and insights help tell you what topics to build next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153" name="Group 152" descr="equipment monitoring, field service">
              <a:extLst>
                <a:ext uri="{FF2B5EF4-FFF2-40B4-BE49-F238E27FC236}">
                  <a16:creationId xmlns:a16="http://schemas.microsoft.com/office/drawing/2014/main" id="{BE0B079F-BBF2-44EB-93BE-1C5CE50778AA}"/>
                </a:ext>
              </a:extLst>
            </p:cNvPr>
            <p:cNvGrpSpPr/>
            <p:nvPr/>
          </p:nvGrpSpPr>
          <p:grpSpPr>
            <a:xfrm>
              <a:off x="5003746" y="3985992"/>
              <a:ext cx="752139" cy="749217"/>
              <a:chOff x="6366922" y="3978815"/>
              <a:chExt cx="351378" cy="350012"/>
            </a:xfrm>
          </p:grpSpPr>
          <p:sp>
            <p:nvSpPr>
              <p:cNvPr id="154" name="Freeform 60">
                <a:extLst>
                  <a:ext uri="{FF2B5EF4-FFF2-40B4-BE49-F238E27FC236}">
                    <a16:creationId xmlns:a16="http://schemas.microsoft.com/office/drawing/2014/main" id="{FF8130DF-C22E-4438-9227-99E924181655}"/>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1">
                <a:extLst>
                  <a:ext uri="{FF2B5EF4-FFF2-40B4-BE49-F238E27FC236}">
                    <a16:creationId xmlns:a16="http://schemas.microsoft.com/office/drawing/2014/main" id="{CF8F00EF-0ED2-478F-9307-F97BF9E58B84}"/>
                  </a:ext>
                </a:extLst>
              </p:cNvPr>
              <p:cNvSpPr>
                <a:spLocks noChangeArrowheads="1"/>
              </p:cNvSpPr>
              <p:nvPr/>
            </p:nvSpPr>
            <p:spPr bwMode="auto">
              <a:xfrm>
                <a:off x="6458526" y="4291911"/>
                <a:ext cx="166802" cy="3691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a:extLst>
                  <a:ext uri="{FF2B5EF4-FFF2-40B4-BE49-F238E27FC236}">
                    <a16:creationId xmlns:a16="http://schemas.microsoft.com/office/drawing/2014/main" id="{E7EE4428-87F9-41BB-A54B-2092CF7EAD4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63">
                <a:extLst>
                  <a:ext uri="{FF2B5EF4-FFF2-40B4-BE49-F238E27FC236}">
                    <a16:creationId xmlns:a16="http://schemas.microsoft.com/office/drawing/2014/main" id="{F62B3045-280E-4834-B4CA-94B503AC2B37}"/>
                  </a:ext>
                </a:extLst>
              </p:cNvPr>
              <p:cNvSpPr>
                <a:spLocks noChangeArrowheads="1"/>
              </p:cNvSpPr>
              <p:nvPr/>
            </p:nvSpPr>
            <p:spPr bwMode="auto">
              <a:xfrm>
                <a:off x="6402470" y="4033504"/>
                <a:ext cx="222859" cy="1914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5B2E3D7-31EC-48C5-85CC-810A884946CA}"/>
              </a:ext>
            </a:extLst>
          </p:cNvPr>
          <p:cNvGrpSpPr/>
          <p:nvPr/>
        </p:nvGrpSpPr>
        <p:grpSpPr>
          <a:xfrm>
            <a:off x="4915877" y="5227090"/>
            <a:ext cx="7075914" cy="1346125"/>
            <a:chOff x="4915877" y="5227090"/>
            <a:chExt cx="7075914" cy="1346125"/>
          </a:xfrm>
        </p:grpSpPr>
        <p:pic>
          <p:nvPicPr>
            <p:cNvPr id="2" name="Graphic 2" descr="Connected">
              <a:extLst>
                <a:ext uri="{FF2B5EF4-FFF2-40B4-BE49-F238E27FC236}">
                  <a16:creationId xmlns:a16="http://schemas.microsoft.com/office/drawing/2014/main" id="{8C3DF8A9-1C5E-4229-ABD7-DB264B86D6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5877" y="5227090"/>
              <a:ext cx="914400" cy="914400"/>
            </a:xfrm>
            <a:prstGeom prst="rect">
              <a:avLst/>
            </a:prstGeom>
          </p:spPr>
        </p:pic>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6008077" y="5275241"/>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TAKE ACTION</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Connect to your backend systems with a few clicks using the hundreds of connectors that come with Power Platform – or call APIs and custom workflows using Power Automate. The full power of the Microsoft Bot Framework is only a few clicks away.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lt"/>
                <a:cs typeface="Segoe UI"/>
              </a:endParaRPr>
            </a:p>
          </p:txBody>
        </p:sp>
      </p:grpSp>
    </p:spTree>
    <p:extLst>
      <p:ext uri="{BB962C8B-B14F-4D97-AF65-F5344CB8AC3E}">
        <p14:creationId xmlns:p14="http://schemas.microsoft.com/office/powerpoint/2010/main" val="420899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9.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docProps/app.xml><?xml version="1.0" encoding="utf-8"?>
<Properties xmlns="http://schemas.openxmlformats.org/officeDocument/2006/extended-properties" xmlns:vt="http://schemas.openxmlformats.org/officeDocument/2006/docPropsVTypes">
  <Template/>
  <TotalTime>441</TotalTime>
  <Words>1828</Words>
  <Application>Microsoft Office PowerPoint</Application>
  <PresentationFormat>Widescreen</PresentationFormat>
  <Paragraphs>319</Paragraphs>
  <Slides>27</Slides>
  <Notes>25</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27</vt:i4>
      </vt:variant>
    </vt:vector>
  </HeadingPairs>
  <TitlesOfParts>
    <vt:vector size="47" baseType="lpstr">
      <vt:lpstr>Arial</vt:lpstr>
      <vt:lpstr>Calibri</vt:lpstr>
      <vt:lpstr>Calibri Light</vt:lpstr>
      <vt:lpstr>Consolas</vt:lpstr>
      <vt:lpstr>Segoe</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1_Light Gray Template</vt:lpstr>
      <vt:lpstr>2_Dynamics 365</vt:lpstr>
      <vt:lpstr>PowerPoint Presentation</vt:lpstr>
      <vt:lpstr>Course Overview</vt:lpstr>
      <vt:lpstr>Continue…</vt:lpstr>
      <vt:lpstr>PowerPoint Presentation</vt:lpstr>
      <vt:lpstr>Agenda</vt:lpstr>
      <vt:lpstr>Empower your people to drive more business value  through easy to create  natural, conversational AI</vt:lpstr>
      <vt:lpstr>Complex challenges</vt:lpstr>
      <vt:lpstr>Chat bots can help, but…</vt:lpstr>
      <vt:lpstr>Our vision: Power Virtual Agents</vt:lpstr>
      <vt:lpstr>Microsoft Power Platform</vt:lpstr>
      <vt:lpstr>Power Virtual Agents is Designed For Everyone The chatbot service that enhances everyone’s experience</vt:lpstr>
      <vt:lpstr>A Robust Virtual Agent Platform</vt:lpstr>
      <vt:lpstr>Making Bots Easy</vt:lpstr>
      <vt:lpstr>Get Started Quickly</vt:lpstr>
      <vt:lpstr>Avoid Repetitive Conversations</vt:lpstr>
      <vt:lpstr>Converse everywhere</vt:lpstr>
      <vt:lpstr>Easily make your bots better</vt:lpstr>
      <vt:lpstr>PowerPoint Presentation</vt:lpstr>
      <vt:lpstr>Demo: Easily build powerful conversations</vt:lpstr>
      <vt:lpstr>Create personalized customer experiences</vt:lpstr>
      <vt:lpstr>Transfer to a human agent</vt:lpstr>
      <vt:lpstr>PowerPoint Presentation</vt:lpstr>
      <vt:lpstr>Demo: Personalize your customer experience</vt:lpstr>
      <vt:lpstr>Built on Power Platform &amp; Azure Bot Service</vt:lpstr>
      <vt:lpstr>Extend your bot capabilities with Azure Bot Service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109</cp:revision>
  <dcterms:created xsi:type="dcterms:W3CDTF">2020-02-12T12:44:10Z</dcterms:created>
  <dcterms:modified xsi:type="dcterms:W3CDTF">2021-03-21T18:26:32Z</dcterms:modified>
</cp:coreProperties>
</file>